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4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Gatwick Ultra-Bold" charset="1" panose="00000900000000000000"/>
      <p:regular r:id="rId32"/>
    </p:embeddedFont>
    <p:embeddedFont>
      <p:font typeface="Codec Pro Bold" charset="1" panose="00000600000000000000"/>
      <p:regular r:id="rId33"/>
    </p:embeddedFont>
    <p:embeddedFont>
      <p:font typeface="Codec Pro Ultra-Bold" charset="1" panose="00000700000000000000"/>
      <p:regular r:id="rId34"/>
    </p:embeddedFont>
    <p:embeddedFont>
      <p:font typeface="Codec Pro" charset="1" panose="00000500000000000000"/>
      <p:regular r:id="rId35"/>
    </p:embeddedFont>
    <p:embeddedFont>
      <p:font typeface="Gatwick Bold" charset="1" panose="00000800000000000000"/>
      <p:regular r:id="rId36"/>
    </p:embeddedFont>
    <p:embeddedFont>
      <p:font typeface="Arimo" charset="1" panose="020B0604020202020204"/>
      <p:regular r:id="rId37"/>
    </p:embeddedFont>
    <p:embeddedFont>
      <p:font typeface="Lato" charset="1" panose="020F0502020204030203"/>
      <p:regular r:id="rId38"/>
    </p:embeddedFont>
    <p:embeddedFont>
      <p:font typeface="Lato Bold" charset="1" panose="020F0502020204030203"/>
      <p:regular r:id="rId39"/>
    </p:embeddedFont>
    <p:embeddedFont>
      <p:font typeface="Arimo Bold" charset="1" panose="020B0704020202020204"/>
      <p:regular r:id="rId40"/>
    </p:embeddedFont>
    <p:embeddedFont>
      <p:font typeface="Lato Italics" charset="1" panose="020F0502020204030203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notesMasters/notesMaster1.xml" Type="http://schemas.openxmlformats.org/officeDocument/2006/relationships/notesMaster"/><Relationship Id="rId42" Target="theme/theme2.xml" Type="http://schemas.openxmlformats.org/officeDocument/2006/relationships/theme"/><Relationship Id="rId43" Target="notesSlides/notesSlide1.xml" Type="http://schemas.openxmlformats.org/officeDocument/2006/relationships/notesSlide"/><Relationship Id="rId44" Target="notesSlides/notesSlide2.xml" Type="http://schemas.openxmlformats.org/officeDocument/2006/relationships/notesSlide"/><Relationship Id="rId45" Target="notesSlides/notesSlide3.xml" Type="http://schemas.openxmlformats.org/officeDocument/2006/relationships/notesSlide"/><Relationship Id="rId46" Target="fonts/font46.fntdata" Type="http://schemas.openxmlformats.org/officeDocument/2006/relationships/font"/><Relationship Id="rId47" Target="notesSlides/notesSlide4.xml" Type="http://schemas.openxmlformats.org/officeDocument/2006/relationships/notesSlide"/><Relationship Id="rId48" Target="notesSlides/notesSlide5.xml" Type="http://schemas.openxmlformats.org/officeDocument/2006/relationships/notesSlide"/><Relationship Id="rId49" Target="notesSlides/notesSlide6.xml" Type="http://schemas.openxmlformats.org/officeDocument/2006/relationships/notesSlide"/><Relationship Id="rId5" Target="tableStyles.xml" Type="http://schemas.openxmlformats.org/officeDocument/2006/relationships/tableStyles"/><Relationship Id="rId50" Target="notesSlides/notesSlide7.xml" Type="http://schemas.openxmlformats.org/officeDocument/2006/relationships/notesSlide"/><Relationship Id="rId51" Target="notesSlides/notesSlide8.xml" Type="http://schemas.openxmlformats.org/officeDocument/2006/relationships/notesSlide"/><Relationship Id="rId52" Target="notesSlides/notesSlide9.xml" Type="http://schemas.openxmlformats.org/officeDocument/2006/relationships/notesSlide"/><Relationship Id="rId53" Target="notesSlides/notesSlide10.xml" Type="http://schemas.openxmlformats.org/officeDocument/2006/relationships/notesSlide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sv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6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1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3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4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5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7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4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336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E6394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095507" y="1171470"/>
            <a:ext cx="6898579" cy="7848810"/>
            <a:chOff x="0" y="0"/>
            <a:chExt cx="1078972" cy="122759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78972" cy="1227593"/>
            </a:xfrm>
            <a:custGeom>
              <a:avLst/>
              <a:gdLst/>
              <a:ahLst/>
              <a:cxnLst/>
              <a:rect r="r" b="b" t="t" l="l"/>
              <a:pathLst>
                <a:path h="1227593" w="1078972">
                  <a:moveTo>
                    <a:pt x="56112" y="0"/>
                  </a:moveTo>
                  <a:lnTo>
                    <a:pt x="1022860" y="0"/>
                  </a:lnTo>
                  <a:cubicBezTo>
                    <a:pt x="1053850" y="0"/>
                    <a:pt x="1078972" y="25122"/>
                    <a:pt x="1078972" y="56112"/>
                  </a:cubicBezTo>
                  <a:lnTo>
                    <a:pt x="1078972" y="1171481"/>
                  </a:lnTo>
                  <a:cubicBezTo>
                    <a:pt x="1078972" y="1202471"/>
                    <a:pt x="1053850" y="1227593"/>
                    <a:pt x="1022860" y="1227593"/>
                  </a:cubicBezTo>
                  <a:lnTo>
                    <a:pt x="56112" y="1227593"/>
                  </a:lnTo>
                  <a:cubicBezTo>
                    <a:pt x="25122" y="1227593"/>
                    <a:pt x="0" y="1202471"/>
                    <a:pt x="0" y="1171481"/>
                  </a:cubicBezTo>
                  <a:lnTo>
                    <a:pt x="0" y="56112"/>
                  </a:lnTo>
                  <a:cubicBezTo>
                    <a:pt x="0" y="25122"/>
                    <a:pt x="25122" y="0"/>
                    <a:pt x="56112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96" r="0" b="-296"/>
              </a:stretch>
            </a:blipFill>
            <a:ln w="38100" cap="rnd">
              <a:solidFill>
                <a:srgbClr val="000000"/>
              </a:solidFill>
              <a:prstDash val="solid"/>
              <a:round/>
            </a:ln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340738"/>
            <a:ext cx="8883818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920"/>
              </a:lnSpc>
            </a:pPr>
            <a:r>
              <a:rPr lang="en-US" b="true" sz="4934" spc="-123">
                <a:solidFill>
                  <a:srgbClr val="E63946"/>
                </a:solidFill>
                <a:latin typeface="Gatwick Ultra-Bold"/>
                <a:ea typeface="Gatwick Ultra-Bold"/>
                <a:cs typeface="Gatwick Ultra-Bold"/>
                <a:sym typeface="Gatwick Ultra-Bold"/>
              </a:rPr>
              <a:t>Traffic Sign </a:t>
            </a:r>
            <a:r>
              <a:rPr lang="en-US" b="true" sz="4934" spc="-123">
                <a:solidFill>
                  <a:srgbClr val="E63946"/>
                </a:solidFill>
                <a:latin typeface="Gatwick Ultra-Bold"/>
                <a:ea typeface="Gatwick Ultra-Bold"/>
                <a:cs typeface="Gatwick Ultra-Bold"/>
                <a:sym typeface="Gatwick Ultra-Bold"/>
              </a:rPr>
              <a:t>Recognition Based on HOG Feature and SVM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180205"/>
            <a:ext cx="8883818" cy="915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799">
                <a:solidFill>
                  <a:srgbClr val="003366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A</a:t>
            </a:r>
            <a:r>
              <a:rPr lang="en-US" b="true" sz="2799">
                <a:solidFill>
                  <a:srgbClr val="003366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UTHORS: JIALIN TANG, QINGLANG SU, CHENYU LIN*, YANGJUN WEN, BINGHUA SU, JUQING YANG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32677" y="7836851"/>
            <a:ext cx="7496175" cy="1353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799">
                <a:solidFill>
                  <a:srgbClr val="003366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Presented by:-</a:t>
            </a:r>
          </a:p>
          <a:p>
            <a:pPr algn="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799">
                <a:solidFill>
                  <a:srgbClr val="003366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Tejas Deshmukh (230150027)</a:t>
            </a:r>
          </a:p>
          <a:p>
            <a:pPr algn="r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799">
                <a:solidFill>
                  <a:srgbClr val="003366"/>
                </a:solidFill>
                <a:latin typeface="Codec Pro Ultra-Bold"/>
                <a:ea typeface="Codec Pro Ultra-Bold"/>
                <a:cs typeface="Codec Pro Ultra-Bold"/>
                <a:sym typeface="Codec Pro Ultra-Bold"/>
              </a:rPr>
              <a:t>Aryan Gupta (230150003)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568631"/>
            <a:ext cx="8883818" cy="1791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  <a:spcBef>
                <a:spcPct val="0"/>
              </a:spcBef>
            </a:pPr>
            <a:r>
              <a:rPr lang="en-US" b="true" sz="2799">
                <a:solidFill>
                  <a:srgbClr val="003366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VEN</a:t>
            </a:r>
            <a:r>
              <a:rPr lang="en-US" b="true" sz="2799">
                <a:solidFill>
                  <a:srgbClr val="003366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UE: EITCE '20: PROCEEDINGS OF THE 2020 4TH INTERNATIONAL CONFERENCE ON ELECTRONIC INFORMATION TECHNOLOGY AND COMPUTER ENGINEERING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FD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992237" y="1843831"/>
            <a:ext cx="14666268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003366"/>
                </a:solidFill>
                <a:latin typeface="Arimo"/>
                <a:ea typeface="Arimo"/>
                <a:cs typeface="Arimo"/>
                <a:sym typeface="Arimo"/>
              </a:rPr>
              <a:t>What We Will Demonstrate.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257252"/>
            <a:ext cx="16303526" cy="4005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2282" indent="-236141" lvl="1">
              <a:lnSpc>
                <a:spcPts val="3561"/>
              </a:lnSpc>
              <a:buAutoNum type="arabicPeriod" startAt="1"/>
            </a:pPr>
            <a:r>
              <a:rPr lang="en-US" b="true" sz="2187">
                <a:solidFill>
                  <a:srgbClr val="003366"/>
                </a:solidFill>
                <a:latin typeface="Lato Bold"/>
                <a:ea typeface="Lato Bold"/>
                <a:cs typeface="Lato Bold"/>
                <a:sym typeface="Lato Bold"/>
              </a:rPr>
              <a:t>Preprocessing &amp; Enhancement</a:t>
            </a:r>
            <a:r>
              <a:rPr lang="en-US" sz="2187">
                <a:solidFill>
                  <a:srgbClr val="003366"/>
                </a:solidFill>
                <a:latin typeface="Lato"/>
                <a:ea typeface="Lato"/>
                <a:cs typeface="Lato"/>
                <a:sym typeface="Lato"/>
              </a:rPr>
              <a:t>: Implement RGB→YUV conversion and adaptive histogram equalisation on the Y channel to correct blur/brightness.</a:t>
            </a:r>
          </a:p>
          <a:p>
            <a:pPr algn="l" marL="472282" indent="-236141" lvl="1">
              <a:lnSpc>
                <a:spcPts val="3561"/>
              </a:lnSpc>
              <a:buAutoNum type="arabicPeriod" startAt="1"/>
            </a:pPr>
            <a:r>
              <a:rPr lang="en-US" b="true" sz="2187">
                <a:solidFill>
                  <a:srgbClr val="003366"/>
                </a:solidFill>
                <a:latin typeface="Lato Bold"/>
                <a:ea typeface="Lato Bold"/>
                <a:cs typeface="Lato Bold"/>
                <a:sym typeface="Lato Bold"/>
              </a:rPr>
              <a:t>Colour Segmentation: </a:t>
            </a:r>
            <a:r>
              <a:rPr lang="en-US" sz="2187">
                <a:solidFill>
                  <a:srgbClr val="003366"/>
                </a:solidFill>
                <a:latin typeface="Lato"/>
                <a:ea typeface="Lato"/>
                <a:cs typeface="Lato"/>
                <a:sym typeface="Lato"/>
              </a:rPr>
              <a:t>HSV/H-based thresholding to extract red/blue/yellow candidate regions.</a:t>
            </a:r>
          </a:p>
          <a:p>
            <a:pPr algn="l" marL="472282" indent="-236141" lvl="1">
              <a:lnSpc>
                <a:spcPts val="3561"/>
              </a:lnSpc>
              <a:buAutoNum type="arabicPeriod" startAt="1"/>
            </a:pPr>
            <a:r>
              <a:rPr lang="en-US" b="true" sz="2187">
                <a:solidFill>
                  <a:srgbClr val="003366"/>
                </a:solidFill>
                <a:latin typeface="Lato Bold"/>
                <a:ea typeface="Lato Bold"/>
                <a:cs typeface="Lato Bold"/>
                <a:sym typeface="Lato Bold"/>
              </a:rPr>
              <a:t>Localisation &amp; Shape Analysis(Using OpenCV Python Library): </a:t>
            </a:r>
            <a:r>
              <a:rPr lang="en-US" sz="2187">
                <a:solidFill>
                  <a:srgbClr val="003366"/>
                </a:solidFill>
                <a:latin typeface="Lato"/>
                <a:ea typeface="Lato"/>
                <a:cs typeface="Lato"/>
                <a:sym typeface="Lato"/>
              </a:rPr>
              <a:t>Detect circular signs via Hough transform and polygonal signs via contour + polygon approximation.</a:t>
            </a:r>
          </a:p>
          <a:p>
            <a:pPr algn="l" marL="472282" indent="-236141" lvl="1">
              <a:lnSpc>
                <a:spcPts val="3561"/>
              </a:lnSpc>
              <a:buAutoNum type="arabicPeriod" startAt="1"/>
            </a:pPr>
            <a:r>
              <a:rPr lang="en-US" b="true" sz="2187">
                <a:solidFill>
                  <a:srgbClr val="003366"/>
                </a:solidFill>
                <a:latin typeface="Lato Bold"/>
                <a:ea typeface="Lato Bold"/>
                <a:cs typeface="Lato Bold"/>
                <a:sym typeface="Lato Bold"/>
              </a:rPr>
              <a:t>Feature Extraction:</a:t>
            </a:r>
            <a:r>
              <a:rPr lang="en-US" sz="2187">
                <a:solidFill>
                  <a:srgbClr val="003366"/>
                </a:solidFill>
                <a:latin typeface="Lato"/>
                <a:ea typeface="Lato"/>
                <a:cs typeface="Lato"/>
                <a:sym typeface="Lato"/>
              </a:rPr>
              <a:t> Compute HOG descriptors on resized sign patches (64×64) to form feature vectors for classification.</a:t>
            </a:r>
          </a:p>
          <a:p>
            <a:pPr algn="l" marL="472282" indent="-236141" lvl="1">
              <a:lnSpc>
                <a:spcPts val="3561"/>
              </a:lnSpc>
              <a:buAutoNum type="arabicPeriod" startAt="1"/>
            </a:pPr>
            <a:r>
              <a:rPr lang="en-US" b="true" sz="2187">
                <a:solidFill>
                  <a:srgbClr val="003366"/>
                </a:solidFill>
                <a:latin typeface="Lato Bold"/>
                <a:ea typeface="Lato Bold"/>
                <a:cs typeface="Lato Bold"/>
                <a:sym typeface="Lato Bold"/>
              </a:rPr>
              <a:t>Classifier Implementation</a:t>
            </a:r>
            <a:r>
              <a:rPr lang="en-US" sz="2187">
                <a:solidFill>
                  <a:srgbClr val="003366"/>
                </a:solidFill>
                <a:latin typeface="Lato"/>
                <a:ea typeface="Lato"/>
                <a:cs typeface="Lato"/>
                <a:sym typeface="Lato"/>
              </a:rPr>
              <a:t>: Train an SVM on a subset of the GTSRB dataset, but produce the final model using the scikit-learn Python library using the whole dataset.</a:t>
            </a:r>
          </a:p>
          <a:p>
            <a:pPr algn="l" marL="472282" indent="-236141" lvl="1">
              <a:lnSpc>
                <a:spcPts val="3562"/>
              </a:lnSpc>
              <a:buAutoNum type="arabicPeriod" startAt="1"/>
            </a:pPr>
            <a:r>
              <a:rPr lang="en-US" b="true" sz="2187">
                <a:solidFill>
                  <a:srgbClr val="003366"/>
                </a:solidFill>
                <a:latin typeface="Lato Bold"/>
                <a:ea typeface="Lato Bold"/>
                <a:cs typeface="Lato Bold"/>
                <a:sym typeface="Lato Bold"/>
              </a:rPr>
              <a:t>Evaluation &amp; Analysis</a:t>
            </a:r>
            <a:r>
              <a:rPr lang="en-US" sz="2187">
                <a:solidFill>
                  <a:srgbClr val="003366"/>
                </a:solidFill>
                <a:latin typeface="Lato"/>
                <a:ea typeface="Lato"/>
                <a:cs typeface="Lato"/>
                <a:sym typeface="Lato"/>
              </a:rPr>
              <a:t>: Report accuracy, per-class recall/precision and confusion matrix using scikit-learn Python library.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843831"/>
            <a:ext cx="14666268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What We Will Demonstrate (End-of-Semester)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257252"/>
            <a:ext cx="16303526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.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Preprocessing &amp; Enhancement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: Implement RGB→YUV conversion and adaptive histogram equalization on the Y channel to correct blur/brightness.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261395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2.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Colour Segmentation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: HSV/H-based thresholding to extract red/blue/yellow candidate regions.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818608"/>
            <a:ext cx="16303526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3.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Localisation &amp; Shape Analysis(Using OpenCV Python Library)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: Detect circular signs via Hough transform and polygonal signs via contour + polygon approximation.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5823495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4.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Feature Extraction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: Compute HOG descriptors on resized sign patches (64×64) to form feature vectors for classification.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6380708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5.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Classifier Implementation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: Train an SVM (RBF kernel, tuned penalty C) on GTSRB and produce the final model.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937920"/>
            <a:ext cx="16303526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6.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Evaluation &amp; Analysis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: Report accuracy, per-class recall/precision, confusion matrix, and document failure modes (small targets, reflections, motion blur).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72106" y="6698144"/>
            <a:ext cx="2445931" cy="1186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Elabo</a:t>
            </a:r>
            <a:r>
              <a:rPr lang="en-US" sz="2100" u="none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rate on </a:t>
            </a:r>
          </a:p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 u="none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what you want </a:t>
            </a:r>
          </a:p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 u="none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to discuss.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96570" y="6698144"/>
            <a:ext cx="2445931" cy="1186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Elaborate on</a:t>
            </a: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what you want </a:t>
            </a:r>
          </a:p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to discuss.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21035" y="6698144"/>
            <a:ext cx="2445931" cy="1186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Elaborate on</a:t>
            </a: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what you want </a:t>
            </a:r>
          </a:p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to discuss.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045499" y="6698144"/>
            <a:ext cx="2445931" cy="1186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Elaborate on</a:t>
            </a: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what you want </a:t>
            </a:r>
          </a:p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to discuss.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169963" y="6698144"/>
            <a:ext cx="2445931" cy="1186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Elaborate on</a:t>
            </a: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</a:p>
          <a:p>
            <a:pPr algn="l">
              <a:lnSpc>
                <a:spcPts val="3150"/>
              </a:lnSpc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what you want </a:t>
            </a:r>
          </a:p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to discuss.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672106" y="2402041"/>
            <a:ext cx="2445931" cy="4018315"/>
            <a:chOff x="0" y="0"/>
            <a:chExt cx="3261241" cy="5357753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2"/>
            <a:srcRect l="38139" t="0" r="38139" b="0"/>
            <a:stretch>
              <a:fillRect/>
            </a:stretch>
          </p:blipFill>
          <p:spPr>
            <a:xfrm flipH="false" flipV="false">
              <a:off x="0" y="0"/>
              <a:ext cx="3261241" cy="5357753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4796570" y="2402041"/>
            <a:ext cx="2445931" cy="4018315"/>
            <a:chOff x="0" y="0"/>
            <a:chExt cx="3261241" cy="5357753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2"/>
            <a:srcRect l="38139" t="0" r="38139" b="0"/>
            <a:stretch>
              <a:fillRect/>
            </a:stretch>
          </p:blipFill>
          <p:spPr>
            <a:xfrm flipH="false" flipV="false">
              <a:off x="0" y="0"/>
              <a:ext cx="3261241" cy="5357753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7921035" y="2402041"/>
            <a:ext cx="2445931" cy="4018315"/>
            <a:chOff x="0" y="0"/>
            <a:chExt cx="3261241" cy="5357753"/>
          </a:xfrm>
        </p:grpSpPr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2"/>
            <a:srcRect l="38139" t="0" r="38139" b="0"/>
            <a:stretch>
              <a:fillRect/>
            </a:stretch>
          </p:blipFill>
          <p:spPr>
            <a:xfrm flipH="false" flipV="false">
              <a:off x="0" y="0"/>
              <a:ext cx="3261241" cy="5357753"/>
            </a:xfrm>
            <a:prstGeom prst="rect">
              <a:avLst/>
            </a:prstGeom>
          </p:spPr>
        </p:pic>
      </p:grpSp>
      <p:grpSp>
        <p:nvGrpSpPr>
          <p:cNvPr name="Group 16" id="16"/>
          <p:cNvGrpSpPr/>
          <p:nvPr/>
        </p:nvGrpSpPr>
        <p:grpSpPr>
          <a:xfrm rot="0">
            <a:off x="11045499" y="2402041"/>
            <a:ext cx="2445931" cy="4018315"/>
            <a:chOff x="0" y="0"/>
            <a:chExt cx="3261241" cy="5357753"/>
          </a:xfrm>
        </p:grpSpPr>
        <p:pic>
          <p:nvPicPr>
            <p:cNvPr name="Picture 17" id="17"/>
            <p:cNvPicPr>
              <a:picLocks noChangeAspect="true"/>
            </p:cNvPicPr>
            <p:nvPr/>
          </p:nvPicPr>
          <p:blipFill>
            <a:blip r:embed="rId2"/>
            <a:srcRect l="38139" t="0" r="38139" b="0"/>
            <a:stretch>
              <a:fillRect/>
            </a:stretch>
          </p:blipFill>
          <p:spPr>
            <a:xfrm flipH="false" flipV="false">
              <a:off x="0" y="0"/>
              <a:ext cx="3261241" cy="5357753"/>
            </a:xfrm>
            <a:prstGeom prst="rect">
              <a:avLst/>
            </a:prstGeom>
          </p:spPr>
        </p:pic>
      </p:grpSp>
      <p:grpSp>
        <p:nvGrpSpPr>
          <p:cNvPr name="Group 18" id="18"/>
          <p:cNvGrpSpPr/>
          <p:nvPr/>
        </p:nvGrpSpPr>
        <p:grpSpPr>
          <a:xfrm rot="0">
            <a:off x="14169963" y="2402041"/>
            <a:ext cx="2445931" cy="4018315"/>
            <a:chOff x="0" y="0"/>
            <a:chExt cx="3261241" cy="5357753"/>
          </a:xfrm>
        </p:grpSpPr>
        <p:pic>
          <p:nvPicPr>
            <p:cNvPr name="Picture 19" id="19"/>
            <p:cNvPicPr>
              <a:picLocks noChangeAspect="true"/>
            </p:cNvPicPr>
            <p:nvPr/>
          </p:nvPicPr>
          <p:blipFill>
            <a:blip r:embed="rId2"/>
            <a:srcRect l="38139" t="0" r="38139" b="0"/>
            <a:stretch>
              <a:fillRect/>
            </a:stretch>
          </p:blipFill>
          <p:spPr>
            <a:xfrm flipH="false" flipV="false">
              <a:off x="0" y="0"/>
              <a:ext cx="3261241" cy="535775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806351" y="585936"/>
            <a:ext cx="14484186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25"/>
              </a:lnSpc>
            </a:pPr>
            <a:r>
              <a:rPr lang="en-US" sz="4499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GTSRB — German Traffic Sign Recognition Benchmark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92064" y="1800076"/>
            <a:ext cx="16703874" cy="1412974"/>
            <a:chOff x="0" y="0"/>
            <a:chExt cx="22271832" cy="18839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9050" y="19050"/>
              <a:ext cx="22233762" cy="1845818"/>
            </a:xfrm>
            <a:custGeom>
              <a:avLst/>
              <a:gdLst/>
              <a:ahLst/>
              <a:cxnLst/>
              <a:rect r="r" b="b" t="t" l="l"/>
              <a:pathLst>
                <a:path h="1845818" w="22233762">
                  <a:moveTo>
                    <a:pt x="0" y="129032"/>
                  </a:moveTo>
                  <a:cubicBezTo>
                    <a:pt x="0" y="57785"/>
                    <a:pt x="58801" y="0"/>
                    <a:pt x="131445" y="0"/>
                  </a:cubicBezTo>
                  <a:lnTo>
                    <a:pt x="22102318" y="0"/>
                  </a:lnTo>
                  <a:cubicBezTo>
                    <a:pt x="22174961" y="0"/>
                    <a:pt x="22233762" y="57785"/>
                    <a:pt x="22233762" y="129032"/>
                  </a:cubicBezTo>
                  <a:lnTo>
                    <a:pt x="22233762" y="1716786"/>
                  </a:lnTo>
                  <a:cubicBezTo>
                    <a:pt x="22233762" y="1788033"/>
                    <a:pt x="22174961" y="1845818"/>
                    <a:pt x="22102318" y="1845818"/>
                  </a:cubicBezTo>
                  <a:lnTo>
                    <a:pt x="131445" y="1845818"/>
                  </a:lnTo>
                  <a:cubicBezTo>
                    <a:pt x="58801" y="1845818"/>
                    <a:pt x="0" y="1788033"/>
                    <a:pt x="0" y="1716786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2271862" cy="1883918"/>
            </a:xfrm>
            <a:custGeom>
              <a:avLst/>
              <a:gdLst/>
              <a:ahLst/>
              <a:cxnLst/>
              <a:rect r="r" b="b" t="t" l="l"/>
              <a:pathLst>
                <a:path h="1883918" w="22271862">
                  <a:moveTo>
                    <a:pt x="0" y="148082"/>
                  </a:moveTo>
                  <a:cubicBezTo>
                    <a:pt x="0" y="65913"/>
                    <a:pt x="67691" y="0"/>
                    <a:pt x="150495" y="0"/>
                  </a:cubicBezTo>
                  <a:lnTo>
                    <a:pt x="22121368" y="0"/>
                  </a:lnTo>
                  <a:lnTo>
                    <a:pt x="22121368" y="19050"/>
                  </a:lnTo>
                  <a:lnTo>
                    <a:pt x="22121368" y="0"/>
                  </a:lnTo>
                  <a:cubicBezTo>
                    <a:pt x="22204172" y="0"/>
                    <a:pt x="22271862" y="65913"/>
                    <a:pt x="22271862" y="148082"/>
                  </a:cubicBezTo>
                  <a:lnTo>
                    <a:pt x="22252812" y="148082"/>
                  </a:lnTo>
                  <a:lnTo>
                    <a:pt x="22271862" y="148082"/>
                  </a:lnTo>
                  <a:lnTo>
                    <a:pt x="22271862" y="1735836"/>
                  </a:lnTo>
                  <a:lnTo>
                    <a:pt x="22252812" y="1735836"/>
                  </a:lnTo>
                  <a:lnTo>
                    <a:pt x="22271862" y="1735836"/>
                  </a:lnTo>
                  <a:cubicBezTo>
                    <a:pt x="22271862" y="1818005"/>
                    <a:pt x="22204172" y="1883918"/>
                    <a:pt x="22121368" y="1883918"/>
                  </a:cubicBezTo>
                  <a:lnTo>
                    <a:pt x="22121368" y="1864868"/>
                  </a:lnTo>
                  <a:lnTo>
                    <a:pt x="22121368" y="1883918"/>
                  </a:lnTo>
                  <a:lnTo>
                    <a:pt x="150495" y="1883918"/>
                  </a:lnTo>
                  <a:lnTo>
                    <a:pt x="150495" y="1864868"/>
                  </a:lnTo>
                  <a:lnTo>
                    <a:pt x="150495" y="1883918"/>
                  </a:lnTo>
                  <a:cubicBezTo>
                    <a:pt x="67691" y="1883918"/>
                    <a:pt x="0" y="1818005"/>
                    <a:pt x="0" y="1735836"/>
                  </a:cubicBezTo>
                  <a:lnTo>
                    <a:pt x="0" y="148082"/>
                  </a:lnTo>
                  <a:lnTo>
                    <a:pt x="19050" y="148082"/>
                  </a:lnTo>
                  <a:lnTo>
                    <a:pt x="0" y="148082"/>
                  </a:lnTo>
                  <a:moveTo>
                    <a:pt x="38100" y="148082"/>
                  </a:moveTo>
                  <a:lnTo>
                    <a:pt x="38100" y="1735836"/>
                  </a:lnTo>
                  <a:lnTo>
                    <a:pt x="19050" y="1735836"/>
                  </a:lnTo>
                  <a:lnTo>
                    <a:pt x="38100" y="1735836"/>
                  </a:lnTo>
                  <a:cubicBezTo>
                    <a:pt x="38100" y="1796288"/>
                    <a:pt x="88138" y="1845818"/>
                    <a:pt x="150495" y="1845818"/>
                  </a:cubicBezTo>
                  <a:lnTo>
                    <a:pt x="22121368" y="1845818"/>
                  </a:lnTo>
                  <a:cubicBezTo>
                    <a:pt x="22183852" y="1845818"/>
                    <a:pt x="22233762" y="1796288"/>
                    <a:pt x="22233762" y="1735836"/>
                  </a:cubicBezTo>
                  <a:lnTo>
                    <a:pt x="22233762" y="148082"/>
                  </a:lnTo>
                  <a:cubicBezTo>
                    <a:pt x="22233762" y="87630"/>
                    <a:pt x="22183725" y="38100"/>
                    <a:pt x="22121368" y="38100"/>
                  </a:cubicBezTo>
                  <a:lnTo>
                    <a:pt x="150495" y="38100"/>
                  </a:lnTo>
                  <a:lnTo>
                    <a:pt x="150495" y="19050"/>
                  </a:lnTo>
                  <a:lnTo>
                    <a:pt x="150495" y="38100"/>
                  </a:lnTo>
                  <a:cubicBezTo>
                    <a:pt x="88138" y="38100"/>
                    <a:pt x="38100" y="87630"/>
                    <a:pt x="38100" y="148082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834926" y="1842939"/>
            <a:ext cx="921544" cy="1327249"/>
            <a:chOff x="0" y="0"/>
            <a:chExt cx="1228725" cy="176966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28725" cy="1769618"/>
            </a:xfrm>
            <a:custGeom>
              <a:avLst/>
              <a:gdLst/>
              <a:ahLst/>
              <a:cxnLst/>
              <a:rect r="r" b="b" t="t" l="l"/>
              <a:pathLst>
                <a:path h="1769618" w="1228725">
                  <a:moveTo>
                    <a:pt x="0" y="83312"/>
                  </a:moveTo>
                  <a:cubicBezTo>
                    <a:pt x="0" y="37338"/>
                    <a:pt x="37338" y="0"/>
                    <a:pt x="83312" y="0"/>
                  </a:cubicBezTo>
                  <a:lnTo>
                    <a:pt x="1145413" y="0"/>
                  </a:lnTo>
                  <a:cubicBezTo>
                    <a:pt x="1191387" y="0"/>
                    <a:pt x="1228725" y="37338"/>
                    <a:pt x="1228725" y="83312"/>
                  </a:cubicBezTo>
                  <a:lnTo>
                    <a:pt x="1228725" y="1686306"/>
                  </a:lnTo>
                  <a:cubicBezTo>
                    <a:pt x="1228725" y="1732280"/>
                    <a:pt x="1191387" y="1769618"/>
                    <a:pt x="1145413" y="1769618"/>
                  </a:cubicBezTo>
                  <a:lnTo>
                    <a:pt x="83312" y="1769618"/>
                  </a:lnTo>
                  <a:cubicBezTo>
                    <a:pt x="37338" y="1769618"/>
                    <a:pt x="0" y="1732280"/>
                    <a:pt x="0" y="1686306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118146" y="2328714"/>
            <a:ext cx="345579" cy="393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86855" y="2044750"/>
            <a:ext cx="2880122" cy="388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Overview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86855" y="2495104"/>
            <a:ext cx="15235832" cy="444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Real-world traffic-sign dataset for classification and detection.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92064" y="3414861"/>
            <a:ext cx="16703874" cy="1412974"/>
            <a:chOff x="0" y="0"/>
            <a:chExt cx="22271832" cy="188396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9050" y="19050"/>
              <a:ext cx="22233762" cy="1845818"/>
            </a:xfrm>
            <a:custGeom>
              <a:avLst/>
              <a:gdLst/>
              <a:ahLst/>
              <a:cxnLst/>
              <a:rect r="r" b="b" t="t" l="l"/>
              <a:pathLst>
                <a:path h="1845818" w="22233762">
                  <a:moveTo>
                    <a:pt x="0" y="129032"/>
                  </a:moveTo>
                  <a:cubicBezTo>
                    <a:pt x="0" y="57785"/>
                    <a:pt x="58801" y="0"/>
                    <a:pt x="131445" y="0"/>
                  </a:cubicBezTo>
                  <a:lnTo>
                    <a:pt x="22102318" y="0"/>
                  </a:lnTo>
                  <a:cubicBezTo>
                    <a:pt x="22174961" y="0"/>
                    <a:pt x="22233762" y="57785"/>
                    <a:pt x="22233762" y="129032"/>
                  </a:cubicBezTo>
                  <a:lnTo>
                    <a:pt x="22233762" y="1716786"/>
                  </a:lnTo>
                  <a:cubicBezTo>
                    <a:pt x="22233762" y="1788033"/>
                    <a:pt x="22174961" y="1845818"/>
                    <a:pt x="22102318" y="1845818"/>
                  </a:cubicBezTo>
                  <a:lnTo>
                    <a:pt x="131445" y="1845818"/>
                  </a:lnTo>
                  <a:cubicBezTo>
                    <a:pt x="58801" y="1845818"/>
                    <a:pt x="0" y="1788033"/>
                    <a:pt x="0" y="1716786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2271862" cy="1883918"/>
            </a:xfrm>
            <a:custGeom>
              <a:avLst/>
              <a:gdLst/>
              <a:ahLst/>
              <a:cxnLst/>
              <a:rect r="r" b="b" t="t" l="l"/>
              <a:pathLst>
                <a:path h="1883918" w="22271862">
                  <a:moveTo>
                    <a:pt x="0" y="148082"/>
                  </a:moveTo>
                  <a:cubicBezTo>
                    <a:pt x="0" y="65913"/>
                    <a:pt x="67691" y="0"/>
                    <a:pt x="150495" y="0"/>
                  </a:cubicBezTo>
                  <a:lnTo>
                    <a:pt x="22121368" y="0"/>
                  </a:lnTo>
                  <a:lnTo>
                    <a:pt x="22121368" y="19050"/>
                  </a:lnTo>
                  <a:lnTo>
                    <a:pt x="22121368" y="0"/>
                  </a:lnTo>
                  <a:cubicBezTo>
                    <a:pt x="22204172" y="0"/>
                    <a:pt x="22271862" y="65913"/>
                    <a:pt x="22271862" y="148082"/>
                  </a:cubicBezTo>
                  <a:lnTo>
                    <a:pt x="22252812" y="148082"/>
                  </a:lnTo>
                  <a:lnTo>
                    <a:pt x="22271862" y="148082"/>
                  </a:lnTo>
                  <a:lnTo>
                    <a:pt x="22271862" y="1735836"/>
                  </a:lnTo>
                  <a:lnTo>
                    <a:pt x="22252812" y="1735836"/>
                  </a:lnTo>
                  <a:lnTo>
                    <a:pt x="22271862" y="1735836"/>
                  </a:lnTo>
                  <a:cubicBezTo>
                    <a:pt x="22271862" y="1818005"/>
                    <a:pt x="22204172" y="1883918"/>
                    <a:pt x="22121368" y="1883918"/>
                  </a:cubicBezTo>
                  <a:lnTo>
                    <a:pt x="22121368" y="1864868"/>
                  </a:lnTo>
                  <a:lnTo>
                    <a:pt x="22121368" y="1883918"/>
                  </a:lnTo>
                  <a:lnTo>
                    <a:pt x="150495" y="1883918"/>
                  </a:lnTo>
                  <a:lnTo>
                    <a:pt x="150495" y="1864868"/>
                  </a:lnTo>
                  <a:lnTo>
                    <a:pt x="150495" y="1883918"/>
                  </a:lnTo>
                  <a:cubicBezTo>
                    <a:pt x="67691" y="1883918"/>
                    <a:pt x="0" y="1818005"/>
                    <a:pt x="0" y="1735836"/>
                  </a:cubicBezTo>
                  <a:lnTo>
                    <a:pt x="0" y="148082"/>
                  </a:lnTo>
                  <a:lnTo>
                    <a:pt x="19050" y="148082"/>
                  </a:lnTo>
                  <a:lnTo>
                    <a:pt x="0" y="148082"/>
                  </a:lnTo>
                  <a:moveTo>
                    <a:pt x="38100" y="148082"/>
                  </a:moveTo>
                  <a:lnTo>
                    <a:pt x="38100" y="1735836"/>
                  </a:lnTo>
                  <a:lnTo>
                    <a:pt x="19050" y="1735836"/>
                  </a:lnTo>
                  <a:lnTo>
                    <a:pt x="38100" y="1735836"/>
                  </a:lnTo>
                  <a:cubicBezTo>
                    <a:pt x="38100" y="1796288"/>
                    <a:pt x="88138" y="1845818"/>
                    <a:pt x="150495" y="1845818"/>
                  </a:cubicBezTo>
                  <a:lnTo>
                    <a:pt x="22121368" y="1845818"/>
                  </a:lnTo>
                  <a:cubicBezTo>
                    <a:pt x="22183852" y="1845818"/>
                    <a:pt x="22233762" y="1796288"/>
                    <a:pt x="22233762" y="1735836"/>
                  </a:cubicBezTo>
                  <a:lnTo>
                    <a:pt x="22233762" y="148082"/>
                  </a:lnTo>
                  <a:cubicBezTo>
                    <a:pt x="22233762" y="87630"/>
                    <a:pt x="22183725" y="38100"/>
                    <a:pt x="22121368" y="38100"/>
                  </a:cubicBezTo>
                  <a:lnTo>
                    <a:pt x="150495" y="38100"/>
                  </a:lnTo>
                  <a:lnTo>
                    <a:pt x="150495" y="19050"/>
                  </a:lnTo>
                  <a:lnTo>
                    <a:pt x="150495" y="38100"/>
                  </a:lnTo>
                  <a:cubicBezTo>
                    <a:pt x="88138" y="38100"/>
                    <a:pt x="38100" y="87630"/>
                    <a:pt x="38100" y="148082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34926" y="3457724"/>
            <a:ext cx="921544" cy="1327249"/>
            <a:chOff x="0" y="0"/>
            <a:chExt cx="1228725" cy="176966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28725" cy="1769618"/>
            </a:xfrm>
            <a:custGeom>
              <a:avLst/>
              <a:gdLst/>
              <a:ahLst/>
              <a:cxnLst/>
              <a:rect r="r" b="b" t="t" l="l"/>
              <a:pathLst>
                <a:path h="1769618" w="1228725">
                  <a:moveTo>
                    <a:pt x="0" y="83312"/>
                  </a:moveTo>
                  <a:cubicBezTo>
                    <a:pt x="0" y="37338"/>
                    <a:pt x="37338" y="0"/>
                    <a:pt x="83312" y="0"/>
                  </a:cubicBezTo>
                  <a:lnTo>
                    <a:pt x="1145413" y="0"/>
                  </a:lnTo>
                  <a:cubicBezTo>
                    <a:pt x="1191387" y="0"/>
                    <a:pt x="1228725" y="37338"/>
                    <a:pt x="1228725" y="83312"/>
                  </a:cubicBezTo>
                  <a:lnTo>
                    <a:pt x="1228725" y="1686306"/>
                  </a:lnTo>
                  <a:cubicBezTo>
                    <a:pt x="1228725" y="1732280"/>
                    <a:pt x="1191387" y="1769618"/>
                    <a:pt x="1145413" y="1769618"/>
                  </a:cubicBezTo>
                  <a:lnTo>
                    <a:pt x="83312" y="1769618"/>
                  </a:lnTo>
                  <a:cubicBezTo>
                    <a:pt x="37338" y="1769618"/>
                    <a:pt x="0" y="1732280"/>
                    <a:pt x="0" y="1686306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118146" y="3943499"/>
            <a:ext cx="345579" cy="393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986855" y="3659535"/>
            <a:ext cx="2880122" cy="388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Scale &amp; Classes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986855" y="4109889"/>
            <a:ext cx="15235832" cy="444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≈ </a:t>
            </a:r>
            <a:r>
              <a:rPr lang="en-US" sz="1812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50k images</a:t>
            </a: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1812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43 classes</a:t>
            </a: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(multi-condition imaging).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792064" y="5029646"/>
            <a:ext cx="16703874" cy="1412974"/>
            <a:chOff x="0" y="0"/>
            <a:chExt cx="22271832" cy="188396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19050" y="19050"/>
              <a:ext cx="22233762" cy="1845818"/>
            </a:xfrm>
            <a:custGeom>
              <a:avLst/>
              <a:gdLst/>
              <a:ahLst/>
              <a:cxnLst/>
              <a:rect r="r" b="b" t="t" l="l"/>
              <a:pathLst>
                <a:path h="1845818" w="22233762">
                  <a:moveTo>
                    <a:pt x="0" y="129032"/>
                  </a:moveTo>
                  <a:cubicBezTo>
                    <a:pt x="0" y="57785"/>
                    <a:pt x="58801" y="0"/>
                    <a:pt x="131445" y="0"/>
                  </a:cubicBezTo>
                  <a:lnTo>
                    <a:pt x="22102318" y="0"/>
                  </a:lnTo>
                  <a:cubicBezTo>
                    <a:pt x="22174961" y="0"/>
                    <a:pt x="22233762" y="57785"/>
                    <a:pt x="22233762" y="129032"/>
                  </a:cubicBezTo>
                  <a:lnTo>
                    <a:pt x="22233762" y="1716786"/>
                  </a:lnTo>
                  <a:cubicBezTo>
                    <a:pt x="22233762" y="1788033"/>
                    <a:pt x="22174961" y="1845818"/>
                    <a:pt x="22102318" y="1845818"/>
                  </a:cubicBezTo>
                  <a:lnTo>
                    <a:pt x="131445" y="1845818"/>
                  </a:lnTo>
                  <a:cubicBezTo>
                    <a:pt x="58801" y="1845818"/>
                    <a:pt x="0" y="1788033"/>
                    <a:pt x="0" y="1716786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2271862" cy="1883918"/>
            </a:xfrm>
            <a:custGeom>
              <a:avLst/>
              <a:gdLst/>
              <a:ahLst/>
              <a:cxnLst/>
              <a:rect r="r" b="b" t="t" l="l"/>
              <a:pathLst>
                <a:path h="1883918" w="22271862">
                  <a:moveTo>
                    <a:pt x="0" y="148082"/>
                  </a:moveTo>
                  <a:cubicBezTo>
                    <a:pt x="0" y="65913"/>
                    <a:pt x="67691" y="0"/>
                    <a:pt x="150495" y="0"/>
                  </a:cubicBezTo>
                  <a:lnTo>
                    <a:pt x="22121368" y="0"/>
                  </a:lnTo>
                  <a:lnTo>
                    <a:pt x="22121368" y="19050"/>
                  </a:lnTo>
                  <a:lnTo>
                    <a:pt x="22121368" y="0"/>
                  </a:lnTo>
                  <a:cubicBezTo>
                    <a:pt x="22204172" y="0"/>
                    <a:pt x="22271862" y="65913"/>
                    <a:pt x="22271862" y="148082"/>
                  </a:cubicBezTo>
                  <a:lnTo>
                    <a:pt x="22252812" y="148082"/>
                  </a:lnTo>
                  <a:lnTo>
                    <a:pt x="22271862" y="148082"/>
                  </a:lnTo>
                  <a:lnTo>
                    <a:pt x="22271862" y="1735836"/>
                  </a:lnTo>
                  <a:lnTo>
                    <a:pt x="22252812" y="1735836"/>
                  </a:lnTo>
                  <a:lnTo>
                    <a:pt x="22271862" y="1735836"/>
                  </a:lnTo>
                  <a:cubicBezTo>
                    <a:pt x="22271862" y="1818005"/>
                    <a:pt x="22204172" y="1883918"/>
                    <a:pt x="22121368" y="1883918"/>
                  </a:cubicBezTo>
                  <a:lnTo>
                    <a:pt x="22121368" y="1864868"/>
                  </a:lnTo>
                  <a:lnTo>
                    <a:pt x="22121368" y="1883918"/>
                  </a:lnTo>
                  <a:lnTo>
                    <a:pt x="150495" y="1883918"/>
                  </a:lnTo>
                  <a:lnTo>
                    <a:pt x="150495" y="1864868"/>
                  </a:lnTo>
                  <a:lnTo>
                    <a:pt x="150495" y="1883918"/>
                  </a:lnTo>
                  <a:cubicBezTo>
                    <a:pt x="67691" y="1883918"/>
                    <a:pt x="0" y="1818005"/>
                    <a:pt x="0" y="1735836"/>
                  </a:cubicBezTo>
                  <a:lnTo>
                    <a:pt x="0" y="148082"/>
                  </a:lnTo>
                  <a:lnTo>
                    <a:pt x="19050" y="148082"/>
                  </a:lnTo>
                  <a:lnTo>
                    <a:pt x="0" y="148082"/>
                  </a:lnTo>
                  <a:moveTo>
                    <a:pt x="38100" y="148082"/>
                  </a:moveTo>
                  <a:lnTo>
                    <a:pt x="38100" y="1735836"/>
                  </a:lnTo>
                  <a:lnTo>
                    <a:pt x="19050" y="1735836"/>
                  </a:lnTo>
                  <a:lnTo>
                    <a:pt x="38100" y="1735836"/>
                  </a:lnTo>
                  <a:cubicBezTo>
                    <a:pt x="38100" y="1796288"/>
                    <a:pt x="88138" y="1845818"/>
                    <a:pt x="150495" y="1845818"/>
                  </a:cubicBezTo>
                  <a:lnTo>
                    <a:pt x="22121368" y="1845818"/>
                  </a:lnTo>
                  <a:cubicBezTo>
                    <a:pt x="22183852" y="1845818"/>
                    <a:pt x="22233762" y="1796288"/>
                    <a:pt x="22233762" y="1735836"/>
                  </a:cubicBezTo>
                  <a:lnTo>
                    <a:pt x="22233762" y="148082"/>
                  </a:lnTo>
                  <a:cubicBezTo>
                    <a:pt x="22233762" y="87630"/>
                    <a:pt x="22183725" y="38100"/>
                    <a:pt x="22121368" y="38100"/>
                  </a:cubicBezTo>
                  <a:lnTo>
                    <a:pt x="150495" y="38100"/>
                  </a:lnTo>
                  <a:lnTo>
                    <a:pt x="150495" y="19050"/>
                  </a:lnTo>
                  <a:lnTo>
                    <a:pt x="150495" y="38100"/>
                  </a:lnTo>
                  <a:cubicBezTo>
                    <a:pt x="88138" y="38100"/>
                    <a:pt x="38100" y="87630"/>
                    <a:pt x="38100" y="148082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834926" y="5072509"/>
            <a:ext cx="921544" cy="1327249"/>
            <a:chOff x="0" y="0"/>
            <a:chExt cx="1228725" cy="176966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228725" cy="1769618"/>
            </a:xfrm>
            <a:custGeom>
              <a:avLst/>
              <a:gdLst/>
              <a:ahLst/>
              <a:cxnLst/>
              <a:rect r="r" b="b" t="t" l="l"/>
              <a:pathLst>
                <a:path h="1769618" w="1228725">
                  <a:moveTo>
                    <a:pt x="0" y="83312"/>
                  </a:moveTo>
                  <a:cubicBezTo>
                    <a:pt x="0" y="37338"/>
                    <a:pt x="37338" y="0"/>
                    <a:pt x="83312" y="0"/>
                  </a:cubicBezTo>
                  <a:lnTo>
                    <a:pt x="1145413" y="0"/>
                  </a:lnTo>
                  <a:cubicBezTo>
                    <a:pt x="1191387" y="0"/>
                    <a:pt x="1228725" y="37338"/>
                    <a:pt x="1228725" y="83312"/>
                  </a:cubicBezTo>
                  <a:lnTo>
                    <a:pt x="1228725" y="1686306"/>
                  </a:lnTo>
                  <a:cubicBezTo>
                    <a:pt x="1228725" y="1732280"/>
                    <a:pt x="1191387" y="1769618"/>
                    <a:pt x="1145413" y="1769618"/>
                  </a:cubicBezTo>
                  <a:lnTo>
                    <a:pt x="83312" y="1769618"/>
                  </a:lnTo>
                  <a:cubicBezTo>
                    <a:pt x="37338" y="1769618"/>
                    <a:pt x="0" y="1732280"/>
                    <a:pt x="0" y="1686306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118146" y="5558284"/>
            <a:ext cx="345579" cy="393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986855" y="5274320"/>
            <a:ext cx="2880122" cy="388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Image &amp; Format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986855" y="5724674"/>
            <a:ext cx="15235832" cy="444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PPM images, variable sizes (~15×15 to 250×250); each image contains one sign.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792064" y="6644431"/>
            <a:ext cx="16703874" cy="1412974"/>
            <a:chOff x="0" y="0"/>
            <a:chExt cx="22271832" cy="1883965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19050" y="19050"/>
              <a:ext cx="22233762" cy="1845818"/>
            </a:xfrm>
            <a:custGeom>
              <a:avLst/>
              <a:gdLst/>
              <a:ahLst/>
              <a:cxnLst/>
              <a:rect r="r" b="b" t="t" l="l"/>
              <a:pathLst>
                <a:path h="1845818" w="22233762">
                  <a:moveTo>
                    <a:pt x="0" y="129032"/>
                  </a:moveTo>
                  <a:cubicBezTo>
                    <a:pt x="0" y="57785"/>
                    <a:pt x="58801" y="0"/>
                    <a:pt x="131445" y="0"/>
                  </a:cubicBezTo>
                  <a:lnTo>
                    <a:pt x="22102318" y="0"/>
                  </a:lnTo>
                  <a:cubicBezTo>
                    <a:pt x="22174961" y="0"/>
                    <a:pt x="22233762" y="57785"/>
                    <a:pt x="22233762" y="129032"/>
                  </a:cubicBezTo>
                  <a:lnTo>
                    <a:pt x="22233762" y="1716786"/>
                  </a:lnTo>
                  <a:cubicBezTo>
                    <a:pt x="22233762" y="1788033"/>
                    <a:pt x="22174961" y="1845818"/>
                    <a:pt x="22102318" y="1845818"/>
                  </a:cubicBezTo>
                  <a:lnTo>
                    <a:pt x="131445" y="1845818"/>
                  </a:lnTo>
                  <a:cubicBezTo>
                    <a:pt x="58801" y="1845818"/>
                    <a:pt x="0" y="1788033"/>
                    <a:pt x="0" y="1716786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22271862" cy="1883918"/>
            </a:xfrm>
            <a:custGeom>
              <a:avLst/>
              <a:gdLst/>
              <a:ahLst/>
              <a:cxnLst/>
              <a:rect r="r" b="b" t="t" l="l"/>
              <a:pathLst>
                <a:path h="1883918" w="22271862">
                  <a:moveTo>
                    <a:pt x="0" y="148082"/>
                  </a:moveTo>
                  <a:cubicBezTo>
                    <a:pt x="0" y="65913"/>
                    <a:pt x="67691" y="0"/>
                    <a:pt x="150495" y="0"/>
                  </a:cubicBezTo>
                  <a:lnTo>
                    <a:pt x="22121368" y="0"/>
                  </a:lnTo>
                  <a:lnTo>
                    <a:pt x="22121368" y="19050"/>
                  </a:lnTo>
                  <a:lnTo>
                    <a:pt x="22121368" y="0"/>
                  </a:lnTo>
                  <a:cubicBezTo>
                    <a:pt x="22204172" y="0"/>
                    <a:pt x="22271862" y="65913"/>
                    <a:pt x="22271862" y="148082"/>
                  </a:cubicBezTo>
                  <a:lnTo>
                    <a:pt x="22252812" y="148082"/>
                  </a:lnTo>
                  <a:lnTo>
                    <a:pt x="22271862" y="148082"/>
                  </a:lnTo>
                  <a:lnTo>
                    <a:pt x="22271862" y="1735836"/>
                  </a:lnTo>
                  <a:lnTo>
                    <a:pt x="22252812" y="1735836"/>
                  </a:lnTo>
                  <a:lnTo>
                    <a:pt x="22271862" y="1735836"/>
                  </a:lnTo>
                  <a:cubicBezTo>
                    <a:pt x="22271862" y="1818005"/>
                    <a:pt x="22204172" y="1883918"/>
                    <a:pt x="22121368" y="1883918"/>
                  </a:cubicBezTo>
                  <a:lnTo>
                    <a:pt x="22121368" y="1864868"/>
                  </a:lnTo>
                  <a:lnTo>
                    <a:pt x="22121368" y="1883918"/>
                  </a:lnTo>
                  <a:lnTo>
                    <a:pt x="150495" y="1883918"/>
                  </a:lnTo>
                  <a:lnTo>
                    <a:pt x="150495" y="1864868"/>
                  </a:lnTo>
                  <a:lnTo>
                    <a:pt x="150495" y="1883918"/>
                  </a:lnTo>
                  <a:cubicBezTo>
                    <a:pt x="67691" y="1883918"/>
                    <a:pt x="0" y="1818005"/>
                    <a:pt x="0" y="1735836"/>
                  </a:cubicBezTo>
                  <a:lnTo>
                    <a:pt x="0" y="148082"/>
                  </a:lnTo>
                  <a:lnTo>
                    <a:pt x="19050" y="148082"/>
                  </a:lnTo>
                  <a:lnTo>
                    <a:pt x="0" y="148082"/>
                  </a:lnTo>
                  <a:moveTo>
                    <a:pt x="38100" y="148082"/>
                  </a:moveTo>
                  <a:lnTo>
                    <a:pt x="38100" y="1735836"/>
                  </a:lnTo>
                  <a:lnTo>
                    <a:pt x="19050" y="1735836"/>
                  </a:lnTo>
                  <a:lnTo>
                    <a:pt x="38100" y="1735836"/>
                  </a:lnTo>
                  <a:cubicBezTo>
                    <a:pt x="38100" y="1796288"/>
                    <a:pt x="88138" y="1845818"/>
                    <a:pt x="150495" y="1845818"/>
                  </a:cubicBezTo>
                  <a:lnTo>
                    <a:pt x="22121368" y="1845818"/>
                  </a:lnTo>
                  <a:cubicBezTo>
                    <a:pt x="22183852" y="1845818"/>
                    <a:pt x="22233762" y="1796288"/>
                    <a:pt x="22233762" y="1735836"/>
                  </a:cubicBezTo>
                  <a:lnTo>
                    <a:pt x="22233762" y="148082"/>
                  </a:lnTo>
                  <a:cubicBezTo>
                    <a:pt x="22233762" y="87630"/>
                    <a:pt x="22183725" y="38100"/>
                    <a:pt x="22121368" y="38100"/>
                  </a:cubicBezTo>
                  <a:lnTo>
                    <a:pt x="150495" y="38100"/>
                  </a:lnTo>
                  <a:lnTo>
                    <a:pt x="150495" y="19050"/>
                  </a:lnTo>
                  <a:lnTo>
                    <a:pt x="150495" y="38100"/>
                  </a:lnTo>
                  <a:cubicBezTo>
                    <a:pt x="88138" y="38100"/>
                    <a:pt x="38100" y="87630"/>
                    <a:pt x="38100" y="148082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834926" y="6687294"/>
            <a:ext cx="921544" cy="1327249"/>
            <a:chOff x="0" y="0"/>
            <a:chExt cx="1228725" cy="176966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228725" cy="1769618"/>
            </a:xfrm>
            <a:custGeom>
              <a:avLst/>
              <a:gdLst/>
              <a:ahLst/>
              <a:cxnLst/>
              <a:rect r="r" b="b" t="t" l="l"/>
              <a:pathLst>
                <a:path h="1769618" w="1228725">
                  <a:moveTo>
                    <a:pt x="0" y="83312"/>
                  </a:moveTo>
                  <a:cubicBezTo>
                    <a:pt x="0" y="37338"/>
                    <a:pt x="37338" y="0"/>
                    <a:pt x="83312" y="0"/>
                  </a:cubicBezTo>
                  <a:lnTo>
                    <a:pt x="1145413" y="0"/>
                  </a:lnTo>
                  <a:cubicBezTo>
                    <a:pt x="1191387" y="0"/>
                    <a:pt x="1228725" y="37338"/>
                    <a:pt x="1228725" y="83312"/>
                  </a:cubicBezTo>
                  <a:lnTo>
                    <a:pt x="1228725" y="1686306"/>
                  </a:lnTo>
                  <a:cubicBezTo>
                    <a:pt x="1228725" y="1732280"/>
                    <a:pt x="1191387" y="1769618"/>
                    <a:pt x="1145413" y="1769618"/>
                  </a:cubicBezTo>
                  <a:lnTo>
                    <a:pt x="83312" y="1769618"/>
                  </a:lnTo>
                  <a:cubicBezTo>
                    <a:pt x="37338" y="1769618"/>
                    <a:pt x="0" y="1732280"/>
                    <a:pt x="0" y="1686306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</p:grpSp>
      <p:sp>
        <p:nvSpPr>
          <p:cNvPr name="TextBox 36" id="36"/>
          <p:cNvSpPr txBox="true"/>
          <p:nvPr/>
        </p:nvSpPr>
        <p:spPr>
          <a:xfrm rot="0">
            <a:off x="1118146" y="7173069"/>
            <a:ext cx="345579" cy="393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986855" y="6889105"/>
            <a:ext cx="2880122" cy="388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Annotations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986855" y="7339459"/>
            <a:ext cx="15235832" cy="444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CSV files per class with image size, bounding-box (ROI) coordinates and ClassId.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792064" y="8259216"/>
            <a:ext cx="16703874" cy="1412974"/>
            <a:chOff x="0" y="0"/>
            <a:chExt cx="22271832" cy="188396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19050" y="19050"/>
              <a:ext cx="22233762" cy="1845818"/>
            </a:xfrm>
            <a:custGeom>
              <a:avLst/>
              <a:gdLst/>
              <a:ahLst/>
              <a:cxnLst/>
              <a:rect r="r" b="b" t="t" l="l"/>
              <a:pathLst>
                <a:path h="1845818" w="22233762">
                  <a:moveTo>
                    <a:pt x="0" y="129032"/>
                  </a:moveTo>
                  <a:cubicBezTo>
                    <a:pt x="0" y="57785"/>
                    <a:pt x="58801" y="0"/>
                    <a:pt x="131445" y="0"/>
                  </a:cubicBezTo>
                  <a:lnTo>
                    <a:pt x="22102318" y="0"/>
                  </a:lnTo>
                  <a:cubicBezTo>
                    <a:pt x="22174961" y="0"/>
                    <a:pt x="22233762" y="57785"/>
                    <a:pt x="22233762" y="129032"/>
                  </a:cubicBezTo>
                  <a:lnTo>
                    <a:pt x="22233762" y="1716786"/>
                  </a:lnTo>
                  <a:cubicBezTo>
                    <a:pt x="22233762" y="1788033"/>
                    <a:pt x="22174961" y="1845818"/>
                    <a:pt x="22102318" y="1845818"/>
                  </a:cubicBezTo>
                  <a:lnTo>
                    <a:pt x="131445" y="1845818"/>
                  </a:lnTo>
                  <a:cubicBezTo>
                    <a:pt x="58801" y="1845818"/>
                    <a:pt x="0" y="1788033"/>
                    <a:pt x="0" y="1716786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22271862" cy="1883918"/>
            </a:xfrm>
            <a:custGeom>
              <a:avLst/>
              <a:gdLst/>
              <a:ahLst/>
              <a:cxnLst/>
              <a:rect r="r" b="b" t="t" l="l"/>
              <a:pathLst>
                <a:path h="1883918" w="22271862">
                  <a:moveTo>
                    <a:pt x="0" y="148082"/>
                  </a:moveTo>
                  <a:cubicBezTo>
                    <a:pt x="0" y="65913"/>
                    <a:pt x="67691" y="0"/>
                    <a:pt x="150495" y="0"/>
                  </a:cubicBezTo>
                  <a:lnTo>
                    <a:pt x="22121368" y="0"/>
                  </a:lnTo>
                  <a:lnTo>
                    <a:pt x="22121368" y="19050"/>
                  </a:lnTo>
                  <a:lnTo>
                    <a:pt x="22121368" y="0"/>
                  </a:lnTo>
                  <a:cubicBezTo>
                    <a:pt x="22204172" y="0"/>
                    <a:pt x="22271862" y="65913"/>
                    <a:pt x="22271862" y="148082"/>
                  </a:cubicBezTo>
                  <a:lnTo>
                    <a:pt x="22252812" y="148082"/>
                  </a:lnTo>
                  <a:lnTo>
                    <a:pt x="22271862" y="148082"/>
                  </a:lnTo>
                  <a:lnTo>
                    <a:pt x="22271862" y="1735836"/>
                  </a:lnTo>
                  <a:lnTo>
                    <a:pt x="22252812" y="1735836"/>
                  </a:lnTo>
                  <a:lnTo>
                    <a:pt x="22271862" y="1735836"/>
                  </a:lnTo>
                  <a:cubicBezTo>
                    <a:pt x="22271862" y="1818005"/>
                    <a:pt x="22204172" y="1883918"/>
                    <a:pt x="22121368" y="1883918"/>
                  </a:cubicBezTo>
                  <a:lnTo>
                    <a:pt x="22121368" y="1864868"/>
                  </a:lnTo>
                  <a:lnTo>
                    <a:pt x="22121368" y="1883918"/>
                  </a:lnTo>
                  <a:lnTo>
                    <a:pt x="150495" y="1883918"/>
                  </a:lnTo>
                  <a:lnTo>
                    <a:pt x="150495" y="1864868"/>
                  </a:lnTo>
                  <a:lnTo>
                    <a:pt x="150495" y="1883918"/>
                  </a:lnTo>
                  <a:cubicBezTo>
                    <a:pt x="67691" y="1883918"/>
                    <a:pt x="0" y="1818005"/>
                    <a:pt x="0" y="1735836"/>
                  </a:cubicBezTo>
                  <a:lnTo>
                    <a:pt x="0" y="148082"/>
                  </a:lnTo>
                  <a:lnTo>
                    <a:pt x="19050" y="148082"/>
                  </a:lnTo>
                  <a:lnTo>
                    <a:pt x="0" y="148082"/>
                  </a:lnTo>
                  <a:moveTo>
                    <a:pt x="38100" y="148082"/>
                  </a:moveTo>
                  <a:lnTo>
                    <a:pt x="38100" y="1735836"/>
                  </a:lnTo>
                  <a:lnTo>
                    <a:pt x="19050" y="1735836"/>
                  </a:lnTo>
                  <a:lnTo>
                    <a:pt x="38100" y="1735836"/>
                  </a:lnTo>
                  <a:cubicBezTo>
                    <a:pt x="38100" y="1796288"/>
                    <a:pt x="88138" y="1845818"/>
                    <a:pt x="150495" y="1845818"/>
                  </a:cubicBezTo>
                  <a:lnTo>
                    <a:pt x="22121368" y="1845818"/>
                  </a:lnTo>
                  <a:cubicBezTo>
                    <a:pt x="22183852" y="1845818"/>
                    <a:pt x="22233762" y="1796288"/>
                    <a:pt x="22233762" y="1735836"/>
                  </a:cubicBezTo>
                  <a:lnTo>
                    <a:pt x="22233762" y="148082"/>
                  </a:lnTo>
                  <a:cubicBezTo>
                    <a:pt x="22233762" y="87630"/>
                    <a:pt x="22183725" y="38100"/>
                    <a:pt x="22121368" y="38100"/>
                  </a:cubicBezTo>
                  <a:lnTo>
                    <a:pt x="150495" y="38100"/>
                  </a:lnTo>
                  <a:lnTo>
                    <a:pt x="150495" y="19050"/>
                  </a:lnTo>
                  <a:lnTo>
                    <a:pt x="150495" y="38100"/>
                  </a:lnTo>
                  <a:cubicBezTo>
                    <a:pt x="88138" y="38100"/>
                    <a:pt x="38100" y="87630"/>
                    <a:pt x="38100" y="148082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834926" y="8302079"/>
            <a:ext cx="921544" cy="1327249"/>
            <a:chOff x="0" y="0"/>
            <a:chExt cx="1228725" cy="1769665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228725" cy="1769618"/>
            </a:xfrm>
            <a:custGeom>
              <a:avLst/>
              <a:gdLst/>
              <a:ahLst/>
              <a:cxnLst/>
              <a:rect r="r" b="b" t="t" l="l"/>
              <a:pathLst>
                <a:path h="1769618" w="1228725">
                  <a:moveTo>
                    <a:pt x="0" y="83312"/>
                  </a:moveTo>
                  <a:cubicBezTo>
                    <a:pt x="0" y="37338"/>
                    <a:pt x="37338" y="0"/>
                    <a:pt x="83312" y="0"/>
                  </a:cubicBezTo>
                  <a:lnTo>
                    <a:pt x="1145413" y="0"/>
                  </a:lnTo>
                  <a:cubicBezTo>
                    <a:pt x="1191387" y="0"/>
                    <a:pt x="1228725" y="37338"/>
                    <a:pt x="1228725" y="83312"/>
                  </a:cubicBezTo>
                  <a:lnTo>
                    <a:pt x="1228725" y="1686306"/>
                  </a:lnTo>
                  <a:cubicBezTo>
                    <a:pt x="1228725" y="1732280"/>
                    <a:pt x="1191387" y="1769618"/>
                    <a:pt x="1145413" y="1769618"/>
                  </a:cubicBezTo>
                  <a:lnTo>
                    <a:pt x="83312" y="1769618"/>
                  </a:lnTo>
                  <a:cubicBezTo>
                    <a:pt x="37338" y="1769618"/>
                    <a:pt x="0" y="1732280"/>
                    <a:pt x="0" y="1686306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</p:grpSp>
      <p:sp>
        <p:nvSpPr>
          <p:cNvPr name="TextBox 44" id="44"/>
          <p:cNvSpPr txBox="true"/>
          <p:nvPr/>
        </p:nvSpPr>
        <p:spPr>
          <a:xfrm rot="0">
            <a:off x="1118146" y="8787854"/>
            <a:ext cx="345579" cy="393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5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986855" y="8503890"/>
            <a:ext cx="2880122" cy="388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Use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986855" y="8954244"/>
            <a:ext cx="15235832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Widely used for benchmarking TSR algorithms.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FD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909150" y="1562100"/>
            <a:ext cx="9578625" cy="3447656"/>
            <a:chOff x="0" y="0"/>
            <a:chExt cx="2522765" cy="9080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522765" cy="908025"/>
            </a:xfrm>
            <a:custGeom>
              <a:avLst/>
              <a:gdLst/>
              <a:ahLst/>
              <a:cxnLst/>
              <a:rect r="r" b="b" t="t" l="l"/>
              <a:pathLst>
                <a:path h="908025" w="2522765">
                  <a:moveTo>
                    <a:pt x="40412" y="0"/>
                  </a:moveTo>
                  <a:lnTo>
                    <a:pt x="2482353" y="0"/>
                  </a:lnTo>
                  <a:cubicBezTo>
                    <a:pt x="2493071" y="0"/>
                    <a:pt x="2503350" y="4258"/>
                    <a:pt x="2510929" y="11837"/>
                  </a:cubicBezTo>
                  <a:cubicBezTo>
                    <a:pt x="2518508" y="19415"/>
                    <a:pt x="2522765" y="29694"/>
                    <a:pt x="2522765" y="40412"/>
                  </a:cubicBezTo>
                  <a:lnTo>
                    <a:pt x="2522765" y="867612"/>
                  </a:lnTo>
                  <a:cubicBezTo>
                    <a:pt x="2522765" y="878330"/>
                    <a:pt x="2518508" y="888609"/>
                    <a:pt x="2510929" y="896188"/>
                  </a:cubicBezTo>
                  <a:cubicBezTo>
                    <a:pt x="2503350" y="903767"/>
                    <a:pt x="2493071" y="908025"/>
                    <a:pt x="2482353" y="908025"/>
                  </a:cubicBezTo>
                  <a:lnTo>
                    <a:pt x="40412" y="908025"/>
                  </a:lnTo>
                  <a:cubicBezTo>
                    <a:pt x="29694" y="908025"/>
                    <a:pt x="19415" y="903767"/>
                    <a:pt x="11837" y="896188"/>
                  </a:cubicBezTo>
                  <a:cubicBezTo>
                    <a:pt x="4258" y="888609"/>
                    <a:pt x="0" y="878330"/>
                    <a:pt x="0" y="867612"/>
                  </a:cubicBezTo>
                  <a:lnTo>
                    <a:pt x="0" y="40412"/>
                  </a:lnTo>
                  <a:cubicBezTo>
                    <a:pt x="0" y="29694"/>
                    <a:pt x="4258" y="19415"/>
                    <a:pt x="11837" y="11837"/>
                  </a:cubicBezTo>
                  <a:cubicBezTo>
                    <a:pt x="19415" y="4258"/>
                    <a:pt x="29694" y="0"/>
                    <a:pt x="4041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2522765" cy="974700"/>
            </a:xfrm>
            <a:prstGeom prst="rect">
              <a:avLst/>
            </a:prstGeom>
          </p:spPr>
          <p:txBody>
            <a:bodyPr anchor="ctr" rtlCol="false" tIns="127000" lIns="127000" bIns="127000" rIns="127000"/>
            <a:lstStyle/>
            <a:p>
              <a:pPr algn="ctr" marL="0" indent="0" lvl="0">
                <a:lnSpc>
                  <a:spcPts val="31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909150" y="5277244"/>
            <a:ext cx="9578625" cy="3447656"/>
            <a:chOff x="0" y="0"/>
            <a:chExt cx="2522765" cy="90802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22765" cy="908025"/>
            </a:xfrm>
            <a:custGeom>
              <a:avLst/>
              <a:gdLst/>
              <a:ahLst/>
              <a:cxnLst/>
              <a:rect r="r" b="b" t="t" l="l"/>
              <a:pathLst>
                <a:path h="908025" w="2522765">
                  <a:moveTo>
                    <a:pt x="40412" y="0"/>
                  </a:moveTo>
                  <a:lnTo>
                    <a:pt x="2482353" y="0"/>
                  </a:lnTo>
                  <a:cubicBezTo>
                    <a:pt x="2493071" y="0"/>
                    <a:pt x="2503350" y="4258"/>
                    <a:pt x="2510929" y="11837"/>
                  </a:cubicBezTo>
                  <a:cubicBezTo>
                    <a:pt x="2518508" y="19415"/>
                    <a:pt x="2522765" y="29694"/>
                    <a:pt x="2522765" y="40412"/>
                  </a:cubicBezTo>
                  <a:lnTo>
                    <a:pt x="2522765" y="867612"/>
                  </a:lnTo>
                  <a:cubicBezTo>
                    <a:pt x="2522765" y="878330"/>
                    <a:pt x="2518508" y="888609"/>
                    <a:pt x="2510929" y="896188"/>
                  </a:cubicBezTo>
                  <a:cubicBezTo>
                    <a:pt x="2503350" y="903767"/>
                    <a:pt x="2493071" y="908025"/>
                    <a:pt x="2482353" y="908025"/>
                  </a:cubicBezTo>
                  <a:lnTo>
                    <a:pt x="40412" y="908025"/>
                  </a:lnTo>
                  <a:cubicBezTo>
                    <a:pt x="29694" y="908025"/>
                    <a:pt x="19415" y="903767"/>
                    <a:pt x="11837" y="896188"/>
                  </a:cubicBezTo>
                  <a:cubicBezTo>
                    <a:pt x="4258" y="888609"/>
                    <a:pt x="0" y="878330"/>
                    <a:pt x="0" y="867612"/>
                  </a:cubicBezTo>
                  <a:lnTo>
                    <a:pt x="0" y="40412"/>
                  </a:lnTo>
                  <a:cubicBezTo>
                    <a:pt x="0" y="29694"/>
                    <a:pt x="4258" y="19415"/>
                    <a:pt x="11837" y="11837"/>
                  </a:cubicBezTo>
                  <a:cubicBezTo>
                    <a:pt x="19415" y="4258"/>
                    <a:pt x="29694" y="0"/>
                    <a:pt x="4041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2522765" cy="974700"/>
            </a:xfrm>
            <a:prstGeom prst="rect">
              <a:avLst/>
            </a:prstGeom>
          </p:spPr>
          <p:txBody>
            <a:bodyPr anchor="ctr" rtlCol="false" tIns="127000" lIns="127000" bIns="127000" rIns="127000"/>
            <a:lstStyle/>
            <a:p>
              <a:pPr algn="ctr" marL="0" indent="0" lvl="0">
                <a:lnSpc>
                  <a:spcPts val="312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105025" y="3448050"/>
            <a:ext cx="4010025" cy="3333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80"/>
              </a:lnSpc>
            </a:pPr>
            <a:r>
              <a:rPr lang="en-US" b="true" sz="5400" spc="-135">
                <a:solidFill>
                  <a:srgbClr val="003366"/>
                </a:solidFill>
                <a:latin typeface="Gatwick Ultra-Bold"/>
                <a:ea typeface="Gatwick Ultra-Bold"/>
                <a:cs typeface="Gatwick Ultra-Bold"/>
                <a:sym typeface="Gatwick Ultra-Bold"/>
              </a:rPr>
              <a:t>Understanding Traffic Signs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53325" y="5973325"/>
            <a:ext cx="8290275" cy="1988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20"/>
              </a:lnSpc>
            </a:pPr>
            <a:r>
              <a:rPr lang="en-US" sz="2400" strike="noStrike" u="none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There are various types of traffic signs, each serving a unique purpose. Recognizing these signs can enhance safety and improve navigation on roadways, making them fundamental components of road systems worldwide.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553325" y="2062918"/>
            <a:ext cx="8290275" cy="237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20"/>
              </a:lnSpc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Traffic signs are essential tools for </a:t>
            </a:r>
            <a:r>
              <a:rPr lang="en-US" b="true" sz="2400">
                <a:solidFill>
                  <a:srgbClr val="003366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ensuring road safety</a:t>
            </a: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. They convey crucial information to drivers and pedestrians, including regulations, warnings, and guidance. Familiarity with these signs helps prevent accidents and promotes a smoother flow of traffic in urban and rural settings alike.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FD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800225" y="3764449"/>
            <a:ext cx="4717524" cy="4960451"/>
            <a:chOff x="0" y="0"/>
            <a:chExt cx="1242476" cy="13064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42476" cy="1306456"/>
            </a:xfrm>
            <a:custGeom>
              <a:avLst/>
              <a:gdLst/>
              <a:ahLst/>
              <a:cxnLst/>
              <a:rect r="r" b="b" t="t" l="l"/>
              <a:pathLst>
                <a:path h="1306456" w="1242476">
                  <a:moveTo>
                    <a:pt x="82055" y="0"/>
                  </a:moveTo>
                  <a:lnTo>
                    <a:pt x="1160421" y="0"/>
                  </a:lnTo>
                  <a:cubicBezTo>
                    <a:pt x="1182183" y="0"/>
                    <a:pt x="1203054" y="8645"/>
                    <a:pt x="1218442" y="24033"/>
                  </a:cubicBezTo>
                  <a:cubicBezTo>
                    <a:pt x="1233831" y="39422"/>
                    <a:pt x="1242476" y="60293"/>
                    <a:pt x="1242476" y="82055"/>
                  </a:cubicBezTo>
                  <a:lnTo>
                    <a:pt x="1242476" y="1224401"/>
                  </a:lnTo>
                  <a:cubicBezTo>
                    <a:pt x="1242476" y="1246164"/>
                    <a:pt x="1233831" y="1267035"/>
                    <a:pt x="1218442" y="1282423"/>
                  </a:cubicBezTo>
                  <a:cubicBezTo>
                    <a:pt x="1203054" y="1297811"/>
                    <a:pt x="1182183" y="1306456"/>
                    <a:pt x="1160421" y="1306456"/>
                  </a:cubicBezTo>
                  <a:lnTo>
                    <a:pt x="82055" y="1306456"/>
                  </a:lnTo>
                  <a:cubicBezTo>
                    <a:pt x="60293" y="1306456"/>
                    <a:pt x="39422" y="1297811"/>
                    <a:pt x="24033" y="1282423"/>
                  </a:cubicBezTo>
                  <a:cubicBezTo>
                    <a:pt x="8645" y="1267035"/>
                    <a:pt x="0" y="1246164"/>
                    <a:pt x="0" y="1224401"/>
                  </a:cubicBezTo>
                  <a:lnTo>
                    <a:pt x="0" y="82055"/>
                  </a:lnTo>
                  <a:cubicBezTo>
                    <a:pt x="0" y="60293"/>
                    <a:pt x="8645" y="39422"/>
                    <a:pt x="24033" y="24033"/>
                  </a:cubicBezTo>
                  <a:cubicBezTo>
                    <a:pt x="39422" y="8645"/>
                    <a:pt x="60293" y="0"/>
                    <a:pt x="820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242476" cy="1373131"/>
            </a:xfrm>
            <a:prstGeom prst="rect">
              <a:avLst/>
            </a:prstGeom>
          </p:spPr>
          <p:txBody>
            <a:bodyPr anchor="ctr" rtlCol="false" tIns="127000" lIns="127000" bIns="127000" rIns="127000"/>
            <a:lstStyle/>
            <a:p>
              <a:pPr algn="ctr" marL="0" indent="0" lvl="0">
                <a:lnSpc>
                  <a:spcPts val="31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785238" y="3764449"/>
            <a:ext cx="4717524" cy="4960451"/>
            <a:chOff x="0" y="0"/>
            <a:chExt cx="1242476" cy="13064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42476" cy="1306456"/>
            </a:xfrm>
            <a:custGeom>
              <a:avLst/>
              <a:gdLst/>
              <a:ahLst/>
              <a:cxnLst/>
              <a:rect r="r" b="b" t="t" l="l"/>
              <a:pathLst>
                <a:path h="1306456" w="1242476">
                  <a:moveTo>
                    <a:pt x="82055" y="0"/>
                  </a:moveTo>
                  <a:lnTo>
                    <a:pt x="1160421" y="0"/>
                  </a:lnTo>
                  <a:cubicBezTo>
                    <a:pt x="1182183" y="0"/>
                    <a:pt x="1203054" y="8645"/>
                    <a:pt x="1218442" y="24033"/>
                  </a:cubicBezTo>
                  <a:cubicBezTo>
                    <a:pt x="1233831" y="39422"/>
                    <a:pt x="1242476" y="60293"/>
                    <a:pt x="1242476" y="82055"/>
                  </a:cubicBezTo>
                  <a:lnTo>
                    <a:pt x="1242476" y="1224401"/>
                  </a:lnTo>
                  <a:cubicBezTo>
                    <a:pt x="1242476" y="1246164"/>
                    <a:pt x="1233831" y="1267035"/>
                    <a:pt x="1218442" y="1282423"/>
                  </a:cubicBezTo>
                  <a:cubicBezTo>
                    <a:pt x="1203054" y="1297811"/>
                    <a:pt x="1182183" y="1306456"/>
                    <a:pt x="1160421" y="1306456"/>
                  </a:cubicBezTo>
                  <a:lnTo>
                    <a:pt x="82055" y="1306456"/>
                  </a:lnTo>
                  <a:cubicBezTo>
                    <a:pt x="60293" y="1306456"/>
                    <a:pt x="39422" y="1297811"/>
                    <a:pt x="24033" y="1282423"/>
                  </a:cubicBezTo>
                  <a:cubicBezTo>
                    <a:pt x="8645" y="1267035"/>
                    <a:pt x="0" y="1246164"/>
                    <a:pt x="0" y="1224401"/>
                  </a:cubicBezTo>
                  <a:lnTo>
                    <a:pt x="0" y="82055"/>
                  </a:lnTo>
                  <a:cubicBezTo>
                    <a:pt x="0" y="60293"/>
                    <a:pt x="8645" y="39422"/>
                    <a:pt x="24033" y="24033"/>
                  </a:cubicBezTo>
                  <a:cubicBezTo>
                    <a:pt x="39422" y="8645"/>
                    <a:pt x="60293" y="0"/>
                    <a:pt x="820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1242476" cy="1373131"/>
            </a:xfrm>
            <a:prstGeom prst="rect">
              <a:avLst/>
            </a:prstGeom>
          </p:spPr>
          <p:txBody>
            <a:bodyPr anchor="ctr" rtlCol="false" tIns="127000" lIns="127000" bIns="127000" rIns="127000"/>
            <a:lstStyle/>
            <a:p>
              <a:pPr algn="ctr" marL="0" indent="0" lvl="0">
                <a:lnSpc>
                  <a:spcPts val="31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770251" y="3764449"/>
            <a:ext cx="4717524" cy="4960451"/>
            <a:chOff x="0" y="0"/>
            <a:chExt cx="1242476" cy="130645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2476" cy="1306456"/>
            </a:xfrm>
            <a:custGeom>
              <a:avLst/>
              <a:gdLst/>
              <a:ahLst/>
              <a:cxnLst/>
              <a:rect r="r" b="b" t="t" l="l"/>
              <a:pathLst>
                <a:path h="1306456" w="1242476">
                  <a:moveTo>
                    <a:pt x="82055" y="0"/>
                  </a:moveTo>
                  <a:lnTo>
                    <a:pt x="1160421" y="0"/>
                  </a:lnTo>
                  <a:cubicBezTo>
                    <a:pt x="1182183" y="0"/>
                    <a:pt x="1203054" y="8645"/>
                    <a:pt x="1218442" y="24033"/>
                  </a:cubicBezTo>
                  <a:cubicBezTo>
                    <a:pt x="1233831" y="39422"/>
                    <a:pt x="1242476" y="60293"/>
                    <a:pt x="1242476" y="82055"/>
                  </a:cubicBezTo>
                  <a:lnTo>
                    <a:pt x="1242476" y="1224401"/>
                  </a:lnTo>
                  <a:cubicBezTo>
                    <a:pt x="1242476" y="1246164"/>
                    <a:pt x="1233831" y="1267035"/>
                    <a:pt x="1218442" y="1282423"/>
                  </a:cubicBezTo>
                  <a:cubicBezTo>
                    <a:pt x="1203054" y="1297811"/>
                    <a:pt x="1182183" y="1306456"/>
                    <a:pt x="1160421" y="1306456"/>
                  </a:cubicBezTo>
                  <a:lnTo>
                    <a:pt x="82055" y="1306456"/>
                  </a:lnTo>
                  <a:cubicBezTo>
                    <a:pt x="60293" y="1306456"/>
                    <a:pt x="39422" y="1297811"/>
                    <a:pt x="24033" y="1282423"/>
                  </a:cubicBezTo>
                  <a:cubicBezTo>
                    <a:pt x="8645" y="1267035"/>
                    <a:pt x="0" y="1246164"/>
                    <a:pt x="0" y="1224401"/>
                  </a:cubicBezTo>
                  <a:lnTo>
                    <a:pt x="0" y="82055"/>
                  </a:lnTo>
                  <a:cubicBezTo>
                    <a:pt x="0" y="60293"/>
                    <a:pt x="8645" y="39422"/>
                    <a:pt x="24033" y="24033"/>
                  </a:cubicBezTo>
                  <a:cubicBezTo>
                    <a:pt x="39422" y="8645"/>
                    <a:pt x="60293" y="0"/>
                    <a:pt x="820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1242476" cy="1373131"/>
            </a:xfrm>
            <a:prstGeom prst="rect">
              <a:avLst/>
            </a:prstGeom>
          </p:spPr>
          <p:txBody>
            <a:bodyPr anchor="ctr" rtlCol="false" tIns="127000" lIns="127000" bIns="127000" rIns="127000"/>
            <a:lstStyle/>
            <a:p>
              <a:pPr algn="ctr" marL="0" indent="0" lvl="0">
                <a:lnSpc>
                  <a:spcPts val="31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105025" y="1504950"/>
            <a:ext cx="14077950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80"/>
              </a:lnSpc>
            </a:pPr>
            <a:r>
              <a:rPr lang="en-US" b="true" sz="5400" spc="-135">
                <a:solidFill>
                  <a:srgbClr val="FFD700"/>
                </a:solidFill>
                <a:latin typeface="Gatwick Ultra-Bold"/>
                <a:ea typeface="Gatwick Ultra-Bold"/>
                <a:cs typeface="Gatwick Ultra-Bold"/>
                <a:sym typeface="Gatwick Ultra-Bold"/>
              </a:rPr>
              <a:t>Informational Signs: Your Guide to Safety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178450" y="4248150"/>
            <a:ext cx="3961075" cy="3148938"/>
            <a:chOff x="0" y="0"/>
            <a:chExt cx="5281434" cy="4198584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527649"/>
              <a:ext cx="5281434" cy="36709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Directional signs help drivers locate </a:t>
              </a:r>
              <a:r>
                <a:rPr lang="en-US" b="true" sz="2400">
                  <a:solidFill>
                    <a:srgbClr val="FFFFFF"/>
                  </a:solidFill>
                  <a:latin typeface="Codec Pro Bold"/>
                  <a:ea typeface="Codec Pro Bold"/>
                  <a:cs typeface="Codec Pro Bold"/>
                  <a:sym typeface="Codec Pro Bold"/>
                </a:rPr>
                <a:t>key destinations</a:t>
              </a:r>
              <a:r>
                <a:rPr lang="en-US" sz="2400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, ensuring safe navigation and enhancing travel efficiency throughout various routes and roads.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66675"/>
              <a:ext cx="5281434" cy="559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FFFFFF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Directional Indicators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163462" y="4248150"/>
            <a:ext cx="3961075" cy="3148965"/>
            <a:chOff x="0" y="0"/>
            <a:chExt cx="5281434" cy="4198620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527685"/>
              <a:ext cx="5281434" cy="36709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Distance signs provide crucial information about how far you are from your destination, </a:t>
              </a:r>
              <a:r>
                <a:rPr lang="en-US" b="true" sz="2400">
                  <a:solidFill>
                    <a:srgbClr val="FFFFFF"/>
                  </a:solidFill>
                  <a:latin typeface="Codec Pro Bold"/>
                  <a:ea typeface="Codec Pro Bold"/>
                  <a:cs typeface="Codec Pro Bold"/>
                  <a:sym typeface="Codec Pro Bold"/>
                </a:rPr>
                <a:t>keeping travelers informed</a:t>
              </a:r>
              <a:r>
                <a:rPr lang="en-US" sz="2400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 and allowing them to plan their journeys effectively.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66675"/>
              <a:ext cx="5281434" cy="559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FFFFFF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Distance Markers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148475" y="4248150"/>
            <a:ext cx="3961075" cy="3539490"/>
            <a:chOff x="0" y="0"/>
            <a:chExt cx="5281434" cy="4719320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527685"/>
              <a:ext cx="5281434" cy="41916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Service signs indicate amenities like gas stations, restaurants, and rest areas, promoting </a:t>
              </a:r>
              <a:r>
                <a:rPr lang="en-US" b="true" sz="2400">
                  <a:solidFill>
                    <a:srgbClr val="FFFFFF"/>
                  </a:solidFill>
                  <a:latin typeface="Codec Pro Bold"/>
                  <a:ea typeface="Codec Pro Bold"/>
                  <a:cs typeface="Codec Pro Bold"/>
                  <a:sym typeface="Codec Pro Bold"/>
                </a:rPr>
                <a:t>driver comfort</a:t>
              </a:r>
              <a:r>
                <a:rPr lang="en-US" sz="2400">
                  <a:solidFill>
                    <a:srgbClr val="FFFFFF"/>
                  </a:solidFill>
                  <a:latin typeface="Codec Pro"/>
                  <a:ea typeface="Codec Pro"/>
                  <a:cs typeface="Codec Pro"/>
                  <a:sym typeface="Codec Pro"/>
                </a:rPr>
                <a:t> and ensuring that essential services are easily accessible during travel.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-66675"/>
              <a:ext cx="5281434" cy="559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FFFFFF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Service Signage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E639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800225" y="3764449"/>
            <a:ext cx="4717524" cy="4960451"/>
            <a:chOff x="0" y="0"/>
            <a:chExt cx="1242476" cy="13064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42476" cy="1306456"/>
            </a:xfrm>
            <a:custGeom>
              <a:avLst/>
              <a:gdLst/>
              <a:ahLst/>
              <a:cxnLst/>
              <a:rect r="r" b="b" t="t" l="l"/>
              <a:pathLst>
                <a:path h="1306456" w="1242476">
                  <a:moveTo>
                    <a:pt x="82055" y="0"/>
                  </a:moveTo>
                  <a:lnTo>
                    <a:pt x="1160421" y="0"/>
                  </a:lnTo>
                  <a:cubicBezTo>
                    <a:pt x="1182183" y="0"/>
                    <a:pt x="1203054" y="8645"/>
                    <a:pt x="1218442" y="24033"/>
                  </a:cubicBezTo>
                  <a:cubicBezTo>
                    <a:pt x="1233831" y="39422"/>
                    <a:pt x="1242476" y="60293"/>
                    <a:pt x="1242476" y="82055"/>
                  </a:cubicBezTo>
                  <a:lnTo>
                    <a:pt x="1242476" y="1224401"/>
                  </a:lnTo>
                  <a:cubicBezTo>
                    <a:pt x="1242476" y="1246164"/>
                    <a:pt x="1233831" y="1267035"/>
                    <a:pt x="1218442" y="1282423"/>
                  </a:cubicBezTo>
                  <a:cubicBezTo>
                    <a:pt x="1203054" y="1297811"/>
                    <a:pt x="1182183" y="1306456"/>
                    <a:pt x="1160421" y="1306456"/>
                  </a:cubicBezTo>
                  <a:lnTo>
                    <a:pt x="82055" y="1306456"/>
                  </a:lnTo>
                  <a:cubicBezTo>
                    <a:pt x="60293" y="1306456"/>
                    <a:pt x="39422" y="1297811"/>
                    <a:pt x="24033" y="1282423"/>
                  </a:cubicBezTo>
                  <a:cubicBezTo>
                    <a:pt x="8645" y="1267035"/>
                    <a:pt x="0" y="1246164"/>
                    <a:pt x="0" y="1224401"/>
                  </a:cubicBezTo>
                  <a:lnTo>
                    <a:pt x="0" y="82055"/>
                  </a:lnTo>
                  <a:cubicBezTo>
                    <a:pt x="0" y="60293"/>
                    <a:pt x="8645" y="39422"/>
                    <a:pt x="24033" y="24033"/>
                  </a:cubicBezTo>
                  <a:cubicBezTo>
                    <a:pt x="39422" y="8645"/>
                    <a:pt x="60293" y="0"/>
                    <a:pt x="820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242476" cy="1373131"/>
            </a:xfrm>
            <a:prstGeom prst="rect">
              <a:avLst/>
            </a:prstGeom>
          </p:spPr>
          <p:txBody>
            <a:bodyPr anchor="ctr" rtlCol="false" tIns="127000" lIns="127000" bIns="127000" rIns="127000"/>
            <a:lstStyle/>
            <a:p>
              <a:pPr algn="ctr" marL="0" indent="0" lvl="0">
                <a:lnSpc>
                  <a:spcPts val="31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785238" y="3764449"/>
            <a:ext cx="4717524" cy="4960451"/>
            <a:chOff x="0" y="0"/>
            <a:chExt cx="1242476" cy="13064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42476" cy="1306456"/>
            </a:xfrm>
            <a:custGeom>
              <a:avLst/>
              <a:gdLst/>
              <a:ahLst/>
              <a:cxnLst/>
              <a:rect r="r" b="b" t="t" l="l"/>
              <a:pathLst>
                <a:path h="1306456" w="1242476">
                  <a:moveTo>
                    <a:pt x="82055" y="0"/>
                  </a:moveTo>
                  <a:lnTo>
                    <a:pt x="1160421" y="0"/>
                  </a:lnTo>
                  <a:cubicBezTo>
                    <a:pt x="1182183" y="0"/>
                    <a:pt x="1203054" y="8645"/>
                    <a:pt x="1218442" y="24033"/>
                  </a:cubicBezTo>
                  <a:cubicBezTo>
                    <a:pt x="1233831" y="39422"/>
                    <a:pt x="1242476" y="60293"/>
                    <a:pt x="1242476" y="82055"/>
                  </a:cubicBezTo>
                  <a:lnTo>
                    <a:pt x="1242476" y="1224401"/>
                  </a:lnTo>
                  <a:cubicBezTo>
                    <a:pt x="1242476" y="1246164"/>
                    <a:pt x="1233831" y="1267035"/>
                    <a:pt x="1218442" y="1282423"/>
                  </a:cubicBezTo>
                  <a:cubicBezTo>
                    <a:pt x="1203054" y="1297811"/>
                    <a:pt x="1182183" y="1306456"/>
                    <a:pt x="1160421" y="1306456"/>
                  </a:cubicBezTo>
                  <a:lnTo>
                    <a:pt x="82055" y="1306456"/>
                  </a:lnTo>
                  <a:cubicBezTo>
                    <a:pt x="60293" y="1306456"/>
                    <a:pt x="39422" y="1297811"/>
                    <a:pt x="24033" y="1282423"/>
                  </a:cubicBezTo>
                  <a:cubicBezTo>
                    <a:pt x="8645" y="1267035"/>
                    <a:pt x="0" y="1246164"/>
                    <a:pt x="0" y="1224401"/>
                  </a:cubicBezTo>
                  <a:lnTo>
                    <a:pt x="0" y="82055"/>
                  </a:lnTo>
                  <a:cubicBezTo>
                    <a:pt x="0" y="60293"/>
                    <a:pt x="8645" y="39422"/>
                    <a:pt x="24033" y="24033"/>
                  </a:cubicBezTo>
                  <a:cubicBezTo>
                    <a:pt x="39422" y="8645"/>
                    <a:pt x="60293" y="0"/>
                    <a:pt x="820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1242476" cy="1373131"/>
            </a:xfrm>
            <a:prstGeom prst="rect">
              <a:avLst/>
            </a:prstGeom>
          </p:spPr>
          <p:txBody>
            <a:bodyPr anchor="ctr" rtlCol="false" tIns="127000" lIns="127000" bIns="127000" rIns="127000"/>
            <a:lstStyle/>
            <a:p>
              <a:pPr algn="ctr" marL="0" indent="0" lvl="0">
                <a:lnSpc>
                  <a:spcPts val="31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770251" y="3764449"/>
            <a:ext cx="4717524" cy="4960451"/>
            <a:chOff x="0" y="0"/>
            <a:chExt cx="1242476" cy="130645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2476" cy="1306456"/>
            </a:xfrm>
            <a:custGeom>
              <a:avLst/>
              <a:gdLst/>
              <a:ahLst/>
              <a:cxnLst/>
              <a:rect r="r" b="b" t="t" l="l"/>
              <a:pathLst>
                <a:path h="1306456" w="1242476">
                  <a:moveTo>
                    <a:pt x="82055" y="0"/>
                  </a:moveTo>
                  <a:lnTo>
                    <a:pt x="1160421" y="0"/>
                  </a:lnTo>
                  <a:cubicBezTo>
                    <a:pt x="1182183" y="0"/>
                    <a:pt x="1203054" y="8645"/>
                    <a:pt x="1218442" y="24033"/>
                  </a:cubicBezTo>
                  <a:cubicBezTo>
                    <a:pt x="1233831" y="39422"/>
                    <a:pt x="1242476" y="60293"/>
                    <a:pt x="1242476" y="82055"/>
                  </a:cubicBezTo>
                  <a:lnTo>
                    <a:pt x="1242476" y="1224401"/>
                  </a:lnTo>
                  <a:cubicBezTo>
                    <a:pt x="1242476" y="1246164"/>
                    <a:pt x="1233831" y="1267035"/>
                    <a:pt x="1218442" y="1282423"/>
                  </a:cubicBezTo>
                  <a:cubicBezTo>
                    <a:pt x="1203054" y="1297811"/>
                    <a:pt x="1182183" y="1306456"/>
                    <a:pt x="1160421" y="1306456"/>
                  </a:cubicBezTo>
                  <a:lnTo>
                    <a:pt x="82055" y="1306456"/>
                  </a:lnTo>
                  <a:cubicBezTo>
                    <a:pt x="60293" y="1306456"/>
                    <a:pt x="39422" y="1297811"/>
                    <a:pt x="24033" y="1282423"/>
                  </a:cubicBezTo>
                  <a:cubicBezTo>
                    <a:pt x="8645" y="1267035"/>
                    <a:pt x="0" y="1246164"/>
                    <a:pt x="0" y="1224401"/>
                  </a:cubicBezTo>
                  <a:lnTo>
                    <a:pt x="0" y="82055"/>
                  </a:lnTo>
                  <a:cubicBezTo>
                    <a:pt x="0" y="60293"/>
                    <a:pt x="8645" y="39422"/>
                    <a:pt x="24033" y="24033"/>
                  </a:cubicBezTo>
                  <a:cubicBezTo>
                    <a:pt x="39422" y="8645"/>
                    <a:pt x="60293" y="0"/>
                    <a:pt x="820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1242476" cy="1373131"/>
            </a:xfrm>
            <a:prstGeom prst="rect">
              <a:avLst/>
            </a:prstGeom>
          </p:spPr>
          <p:txBody>
            <a:bodyPr anchor="ctr" rtlCol="false" tIns="127000" lIns="127000" bIns="127000" rIns="127000"/>
            <a:lstStyle/>
            <a:p>
              <a:pPr algn="ctr" marL="0" indent="0" lvl="0">
                <a:lnSpc>
                  <a:spcPts val="31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105025" y="1504950"/>
            <a:ext cx="14077950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80"/>
              </a:lnSpc>
            </a:pPr>
            <a:r>
              <a:rPr lang="en-US" b="true" sz="5400" spc="-135">
                <a:solidFill>
                  <a:srgbClr val="E63946"/>
                </a:solidFill>
                <a:latin typeface="Gatwick Ultra-Bold"/>
                <a:ea typeface="Gatwick Ultra-Bold"/>
                <a:cs typeface="Gatwick Ultra-Bold"/>
                <a:sym typeface="Gatwick Ultra-Bold"/>
              </a:rPr>
              <a:t>Understanding Regulatory Traffic Signs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178450" y="4248150"/>
            <a:ext cx="3961075" cy="2758413"/>
            <a:chOff x="0" y="0"/>
            <a:chExt cx="5281434" cy="3677884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527649"/>
              <a:ext cx="5281434" cy="31502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sz="2400">
                  <a:solidFill>
                    <a:srgbClr val="003366"/>
                  </a:solidFill>
                  <a:latin typeface="Codec Pro"/>
                  <a:ea typeface="Codec Pro"/>
                  <a:cs typeface="Codec Pro"/>
                  <a:sym typeface="Codec Pro"/>
                </a:rPr>
                <a:t>Regulatory signs inform drivers of </a:t>
              </a:r>
              <a:r>
                <a:rPr lang="en-US" b="true" sz="2400">
                  <a:solidFill>
                    <a:srgbClr val="003366"/>
                  </a:solidFill>
                  <a:latin typeface="Codec Pro Bold"/>
                  <a:ea typeface="Codec Pro Bold"/>
                  <a:cs typeface="Codec Pro Bold"/>
                  <a:sym typeface="Codec Pro Bold"/>
                </a:rPr>
                <a:t>essential laws</a:t>
              </a:r>
              <a:r>
                <a:rPr lang="en-US" sz="2400">
                  <a:solidFill>
                    <a:srgbClr val="003366"/>
                  </a:solidFill>
                  <a:latin typeface="Codec Pro"/>
                  <a:ea typeface="Codec Pro"/>
                  <a:cs typeface="Codec Pro"/>
                  <a:sym typeface="Codec Pro"/>
                </a:rPr>
                <a:t> and regulations, ensuring safety on the road and promoting orderly traffic flow.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66675"/>
              <a:ext cx="5281434" cy="559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Importance of Compliance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163462" y="4248150"/>
            <a:ext cx="3961075" cy="2758440"/>
            <a:chOff x="0" y="0"/>
            <a:chExt cx="5281434" cy="3677920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527685"/>
              <a:ext cx="5281434" cy="31502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sz="2400">
                  <a:solidFill>
                    <a:srgbClr val="003366"/>
                  </a:solidFill>
                  <a:latin typeface="Codec Pro"/>
                  <a:ea typeface="Codec Pro"/>
                  <a:cs typeface="Codec Pro"/>
                  <a:sym typeface="Codec Pro"/>
                </a:rPr>
                <a:t>Common regulatory signs include </a:t>
              </a:r>
              <a:r>
                <a:rPr lang="en-US" b="true" sz="2400">
                  <a:solidFill>
                    <a:srgbClr val="003366"/>
                  </a:solidFill>
                  <a:latin typeface="Codec Pro Bold"/>
                  <a:ea typeface="Codec Pro Bold"/>
                  <a:cs typeface="Codec Pro Bold"/>
                  <a:sym typeface="Codec Pro Bold"/>
                </a:rPr>
                <a:t>stop signs, yield signs</a:t>
              </a:r>
              <a:r>
                <a:rPr lang="en-US" sz="2400">
                  <a:solidFill>
                    <a:srgbClr val="003366"/>
                  </a:solidFill>
                  <a:latin typeface="Codec Pro"/>
                  <a:ea typeface="Codec Pro"/>
                  <a:cs typeface="Codec Pro"/>
                  <a:sym typeface="Codec Pro"/>
                </a:rPr>
                <a:t>, and speed limit signs, each serving a crucial role in guiding driver behavior.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66675"/>
              <a:ext cx="5281434" cy="559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Types of Regulatory Signs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148475" y="4248150"/>
            <a:ext cx="3961075" cy="3158490"/>
            <a:chOff x="0" y="0"/>
            <a:chExt cx="5281434" cy="4211320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1061085"/>
              <a:ext cx="5281434" cy="31502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sz="2400">
                  <a:solidFill>
                    <a:srgbClr val="003366"/>
                  </a:solidFill>
                  <a:latin typeface="Codec Pro"/>
                  <a:ea typeface="Codec Pro"/>
                  <a:cs typeface="Codec Pro"/>
                  <a:sym typeface="Codec Pro"/>
                </a:rPr>
                <a:t>Failure to obey regulatory signs can result in </a:t>
              </a:r>
              <a:r>
                <a:rPr lang="en-US" b="true" sz="2400">
                  <a:solidFill>
                    <a:srgbClr val="003366"/>
                  </a:solidFill>
                  <a:latin typeface="Codec Pro Bold"/>
                  <a:ea typeface="Codec Pro Bold"/>
                  <a:cs typeface="Codec Pro Bold"/>
                  <a:sym typeface="Codec Pro Bold"/>
                </a:rPr>
                <a:t>fines, accidents,</a:t>
              </a:r>
              <a:r>
                <a:rPr lang="en-US" sz="2400">
                  <a:solidFill>
                    <a:srgbClr val="003366"/>
                  </a:solidFill>
                  <a:latin typeface="Codec Pro"/>
                  <a:ea typeface="Codec Pro"/>
                  <a:cs typeface="Codec Pro"/>
                  <a:sym typeface="Codec Pro"/>
                </a:rPr>
                <a:t> and increased risk for all road users, emphasizing the need for attentiveness.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-66675"/>
              <a:ext cx="5281434" cy="10928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Consequences of Ignoring Signs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336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991600" y="1562100"/>
            <a:ext cx="7496175" cy="3447656"/>
            <a:chOff x="0" y="0"/>
            <a:chExt cx="1055195" cy="48530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55195" cy="485308"/>
            </a:xfrm>
            <a:custGeom>
              <a:avLst/>
              <a:gdLst/>
              <a:ahLst/>
              <a:cxnLst/>
              <a:rect r="r" b="b" t="t" l="l"/>
              <a:pathLst>
                <a:path h="485308" w="1055195">
                  <a:moveTo>
                    <a:pt x="51639" y="0"/>
                  </a:moveTo>
                  <a:lnTo>
                    <a:pt x="1003556" y="0"/>
                  </a:lnTo>
                  <a:cubicBezTo>
                    <a:pt x="1017252" y="0"/>
                    <a:pt x="1030386" y="5441"/>
                    <a:pt x="1040071" y="15125"/>
                  </a:cubicBezTo>
                  <a:cubicBezTo>
                    <a:pt x="1049755" y="24809"/>
                    <a:pt x="1055195" y="37944"/>
                    <a:pt x="1055195" y="51639"/>
                  </a:cubicBezTo>
                  <a:lnTo>
                    <a:pt x="1055195" y="433668"/>
                  </a:lnTo>
                  <a:cubicBezTo>
                    <a:pt x="1055195" y="462188"/>
                    <a:pt x="1032076" y="485308"/>
                    <a:pt x="1003556" y="485308"/>
                  </a:cubicBezTo>
                  <a:lnTo>
                    <a:pt x="51639" y="485308"/>
                  </a:lnTo>
                  <a:cubicBezTo>
                    <a:pt x="23120" y="485308"/>
                    <a:pt x="0" y="462188"/>
                    <a:pt x="0" y="433668"/>
                  </a:cubicBezTo>
                  <a:lnTo>
                    <a:pt x="0" y="51639"/>
                  </a:lnTo>
                  <a:cubicBezTo>
                    <a:pt x="0" y="23120"/>
                    <a:pt x="23120" y="0"/>
                    <a:pt x="51639" y="0"/>
                  </a:cubicBezTo>
                  <a:close/>
                </a:path>
              </a:pathLst>
            </a:custGeom>
            <a:blipFill>
              <a:blip r:embed="rId2"/>
              <a:stretch>
                <a:fillRect l="-402" t="0" r="-402" b="0"/>
              </a:stretch>
            </a:blipFill>
            <a:ln w="381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8991600" y="5277244"/>
            <a:ext cx="7496175" cy="3447656"/>
            <a:chOff x="0" y="0"/>
            <a:chExt cx="1055195" cy="48530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55195" cy="485308"/>
            </a:xfrm>
            <a:custGeom>
              <a:avLst/>
              <a:gdLst/>
              <a:ahLst/>
              <a:cxnLst/>
              <a:rect r="r" b="b" t="t" l="l"/>
              <a:pathLst>
                <a:path h="485308" w="1055195">
                  <a:moveTo>
                    <a:pt x="51639" y="0"/>
                  </a:moveTo>
                  <a:lnTo>
                    <a:pt x="1003556" y="0"/>
                  </a:lnTo>
                  <a:cubicBezTo>
                    <a:pt x="1017252" y="0"/>
                    <a:pt x="1030386" y="5441"/>
                    <a:pt x="1040071" y="15125"/>
                  </a:cubicBezTo>
                  <a:cubicBezTo>
                    <a:pt x="1049755" y="24809"/>
                    <a:pt x="1055195" y="37944"/>
                    <a:pt x="1055195" y="51639"/>
                  </a:cubicBezTo>
                  <a:lnTo>
                    <a:pt x="1055195" y="433668"/>
                  </a:lnTo>
                  <a:cubicBezTo>
                    <a:pt x="1055195" y="462188"/>
                    <a:pt x="1032076" y="485308"/>
                    <a:pt x="1003556" y="485308"/>
                  </a:cubicBezTo>
                  <a:lnTo>
                    <a:pt x="51639" y="485308"/>
                  </a:lnTo>
                  <a:cubicBezTo>
                    <a:pt x="23120" y="485308"/>
                    <a:pt x="0" y="462188"/>
                    <a:pt x="0" y="433668"/>
                  </a:cubicBezTo>
                  <a:lnTo>
                    <a:pt x="0" y="51639"/>
                  </a:lnTo>
                  <a:cubicBezTo>
                    <a:pt x="0" y="23120"/>
                    <a:pt x="23120" y="0"/>
                    <a:pt x="51639" y="0"/>
                  </a:cubicBezTo>
                  <a:close/>
                </a:path>
              </a:pathLst>
            </a:custGeom>
            <a:blipFill>
              <a:blip r:embed="rId3"/>
              <a:stretch>
                <a:fillRect l="-402" t="0" r="-402" b="0"/>
              </a:stretch>
            </a:blipFill>
            <a:ln w="38100" cap="rnd">
              <a:solidFill>
                <a:srgbClr val="000000"/>
              </a:solidFill>
              <a:prstDash val="solid"/>
              <a:round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800225" y="4090988"/>
            <a:ext cx="6057900" cy="1493520"/>
            <a:chOff x="0" y="0"/>
            <a:chExt cx="8077200" cy="199136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8077200" cy="1149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480"/>
                </a:lnSpc>
              </a:pPr>
              <a:r>
                <a:rPr lang="en-US" b="true" sz="5400" spc="-135">
                  <a:solidFill>
                    <a:srgbClr val="003366"/>
                  </a:solidFill>
                  <a:latin typeface="Gatwick Ultra-Bold"/>
                  <a:ea typeface="Gatwick Ultra-Bold"/>
                  <a:cs typeface="Gatwick Ultra-Bold"/>
                  <a:sym typeface="Gatwick Ultra-Bold"/>
                </a:rPr>
                <a:t>Warning Signs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431925"/>
              <a:ext cx="8077200" cy="559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Stay Aware of Your Surroundings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39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7858125" y="1562100"/>
            <a:ext cx="8324850" cy="1619250"/>
            <a:chOff x="0" y="0"/>
            <a:chExt cx="11099800" cy="21590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76200"/>
              <a:ext cx="11099800" cy="1587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999"/>
                </a:lnSpc>
              </a:pPr>
              <a:r>
                <a:rPr lang="en-US" b="true" sz="7499" spc="-187">
                  <a:solidFill>
                    <a:srgbClr val="E63946"/>
                  </a:solidFill>
                  <a:latin typeface="Gatwick Ultra-Bold"/>
                  <a:ea typeface="Gatwick Ultra-Bold"/>
                  <a:cs typeface="Gatwick Ultra-Bold"/>
                  <a:sym typeface="Gatwick Ultra-Bold"/>
                </a:rPr>
                <a:t>Contact Us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599565"/>
              <a:ext cx="11099800" cy="5594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For more information and resources about traffic signs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991600" y="6038870"/>
            <a:ext cx="6057900" cy="727670"/>
            <a:chOff x="0" y="0"/>
            <a:chExt cx="8077200" cy="97022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38100"/>
              <a:ext cx="8077200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8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EMAIL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49526"/>
              <a:ext cx="8077200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80"/>
                </a:lnSpc>
              </a:pPr>
              <a:r>
                <a:rPr lang="en-US" sz="2400">
                  <a:solidFill>
                    <a:srgbClr val="003366"/>
                  </a:solidFill>
                  <a:latin typeface="Codec Pro"/>
                  <a:ea typeface="Codec Pro"/>
                  <a:cs typeface="Codec Pro"/>
                  <a:sym typeface="Codec Pro"/>
                </a:rPr>
                <a:t>hello@reallygreatsite.com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991600" y="7018060"/>
            <a:ext cx="6057900" cy="727670"/>
            <a:chOff x="0" y="0"/>
            <a:chExt cx="8077200" cy="97022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38100"/>
              <a:ext cx="8077200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8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PHONE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449526"/>
              <a:ext cx="8077200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80"/>
                </a:lnSpc>
              </a:pPr>
              <a:r>
                <a:rPr lang="en-US" sz="2400">
                  <a:solidFill>
                    <a:srgbClr val="003366"/>
                  </a:solidFill>
                  <a:latin typeface="Codec Pro"/>
                  <a:ea typeface="Codec Pro"/>
                  <a:cs typeface="Codec Pro"/>
                  <a:sym typeface="Codec Pro"/>
                </a:rPr>
                <a:t>123-456-7890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991600" y="7997244"/>
            <a:ext cx="6057900" cy="727670"/>
            <a:chOff x="0" y="0"/>
            <a:chExt cx="8077200" cy="970226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38100"/>
              <a:ext cx="8077200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80"/>
                </a:lnSpc>
                <a:spcBef>
                  <a:spcPct val="0"/>
                </a:spcBef>
              </a:pPr>
              <a:r>
                <a:rPr lang="en-US" b="true" sz="2400" strike="noStrike" u="none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SOCIAL MEDIA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449526"/>
              <a:ext cx="8077200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80"/>
                </a:lnSpc>
              </a:pPr>
              <a:r>
                <a:rPr lang="en-US" sz="2400">
                  <a:solidFill>
                    <a:srgbClr val="003366"/>
                  </a:solidFill>
                  <a:latin typeface="Codec Pro"/>
                  <a:ea typeface="Codec Pro"/>
                  <a:cs typeface="Codec Pro"/>
                  <a:sym typeface="Codec Pro"/>
                </a:rPr>
                <a:t>@reallygreatsite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5400000">
            <a:off x="727580" y="2266950"/>
            <a:ext cx="7158835" cy="5753100"/>
          </a:xfrm>
          <a:custGeom>
            <a:avLst/>
            <a:gdLst/>
            <a:ahLst/>
            <a:cxnLst/>
            <a:rect r="r" b="b" t="t" l="l"/>
            <a:pathLst>
              <a:path h="5753100" w="7158835">
                <a:moveTo>
                  <a:pt x="0" y="0"/>
                </a:moveTo>
                <a:lnTo>
                  <a:pt x="7158835" y="0"/>
                </a:lnTo>
                <a:lnTo>
                  <a:pt x="7158835" y="5753100"/>
                </a:lnTo>
                <a:lnTo>
                  <a:pt x="0" y="57531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2027932"/>
            <a:ext cx="16303526" cy="17764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Traffic Sign Recognition Based on HOG Feature and SVM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7" y="4328815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Authors: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Jialin Tang, Qinglang Su, Chenyu Lin*, Yangjun Wen, Binghua Su, Juqing Yang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7" y="5101381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Venue: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187" i="true">
                <a:solidFill>
                  <a:srgbClr val="272525"/>
                </a:solidFill>
                <a:latin typeface="Lato Italics"/>
                <a:ea typeface="Lato Italics"/>
                <a:cs typeface="Lato Italics"/>
                <a:sym typeface="Lato Italics"/>
              </a:rPr>
              <a:t>EITCE '20: Proceedings of the 2020 4th International Conference on Electronic Information Technology and Computer Engineering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6327576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Presented By: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7" y="7100144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Tejas Deshmukh (230150027)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7" y="7652891"/>
            <a:ext cx="16303526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Aryan Gupta (230150003)</a:t>
            </a: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9096375" cy="10287000"/>
            <a:chOff x="0" y="0"/>
            <a:chExt cx="812800" cy="919187"/>
          </a:xfrm>
        </p:grpSpPr>
        <p:sp>
          <p:nvSpPr>
            <p:cNvPr name="Freeform 6" id="6"/>
            <p:cNvSpPr/>
            <p:nvPr/>
          </p:nvSpPr>
          <p:spPr>
            <a:xfrm flipH="true" flipV="false" rot="0">
              <a:off x="0" y="0"/>
              <a:ext cx="812800" cy="919187"/>
            </a:xfrm>
            <a:custGeom>
              <a:avLst/>
              <a:gdLst/>
              <a:ahLst/>
              <a:cxnLst/>
              <a:rect r="r" b="b" t="t" l="l"/>
              <a:pathLst>
                <a:path h="919187" w="812800">
                  <a:moveTo>
                    <a:pt x="812800" y="0"/>
                  </a:moveTo>
                  <a:lnTo>
                    <a:pt x="0" y="0"/>
                  </a:lnTo>
                  <a:lnTo>
                    <a:pt x="0" y="919187"/>
                  </a:lnTo>
                  <a:lnTo>
                    <a:pt x="812800" y="919187"/>
                  </a:lnTo>
                  <a:close/>
                </a:path>
              </a:pathLst>
            </a:custGeom>
            <a:blipFill>
              <a:blip r:embed="rId2"/>
              <a:stretch>
                <a:fillRect l="-34739" t="0" r="-34739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9096375" y="0"/>
            <a:ext cx="9191625" cy="10287000"/>
            <a:chOff x="0" y="0"/>
            <a:chExt cx="821311" cy="91918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21311" cy="919187"/>
            </a:xfrm>
            <a:custGeom>
              <a:avLst/>
              <a:gdLst/>
              <a:ahLst/>
              <a:cxnLst/>
              <a:rect r="r" b="b" t="t" l="l"/>
              <a:pathLst>
                <a:path h="919187" w="821311">
                  <a:moveTo>
                    <a:pt x="0" y="0"/>
                  </a:moveTo>
                  <a:lnTo>
                    <a:pt x="821311" y="0"/>
                  </a:lnTo>
                  <a:lnTo>
                    <a:pt x="821311" y="919187"/>
                  </a:lnTo>
                  <a:lnTo>
                    <a:pt x="0" y="919187"/>
                  </a:lnTo>
                  <a:close/>
                </a:path>
              </a:pathLst>
            </a:custGeom>
            <a:blipFill>
              <a:blip r:embed="rId3"/>
              <a:stretch>
                <a:fillRect l="-33861" t="0" r="-33861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1870605"/>
            <a:ext cx="16230600" cy="974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9"/>
              </a:lnSpc>
            </a:pPr>
            <a:r>
              <a:rPr lang="en-US" sz="514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Problem: Reliable identification of road traffic signs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25641" y="4086456"/>
            <a:ext cx="15836719" cy="111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20"/>
              </a:lnSpc>
            </a:pPr>
            <a:r>
              <a:rPr lang="en-US" b="true" sz="7200" spc="-179">
                <a:solidFill>
                  <a:srgbClr val="003366"/>
                </a:solidFill>
                <a:latin typeface="Gatwick Bold"/>
                <a:ea typeface="Gatwick Bold"/>
                <a:cs typeface="Gatwick Bold"/>
                <a:sym typeface="Gatwick Bold"/>
              </a:rPr>
              <a:t>Relevant applications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1414" y="6852542"/>
            <a:ext cx="7313548" cy="2423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18"/>
              </a:lnSpc>
            </a:pPr>
            <a:r>
              <a:rPr lang="en-US" sz="337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Im</a:t>
            </a:r>
            <a:r>
              <a:rPr lang="en-US" sz="3370" strike="noStrike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age-based traffic sign recognition is essential for safe and reliable assisted driving and autonomous driving vehicles.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99945" y="6852542"/>
            <a:ext cx="7384486" cy="3112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870"/>
              </a:lnSpc>
            </a:pPr>
            <a:r>
              <a:rPr lang="en-US" sz="3478" strike="noStrike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Detecting signs from images lets us integrate them into map/street-view platforms (e.g., Google Maps) to improve navigation and situational awareness.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3370172" y="6179104"/>
            <a:ext cx="15836719" cy="633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10"/>
              </a:lnSpc>
            </a:pPr>
            <a:r>
              <a:rPr lang="en-US" b="true" sz="4100" spc="-102">
                <a:solidFill>
                  <a:srgbClr val="003366"/>
                </a:solidFill>
                <a:latin typeface="Gatwick Bold"/>
                <a:ea typeface="Gatwick Bold"/>
                <a:cs typeface="Gatwick Bold"/>
                <a:sym typeface="Gatwick Bold"/>
              </a:rPr>
              <a:t>Autonomous Driving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733819" y="6179104"/>
            <a:ext cx="9554181" cy="633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10"/>
              </a:lnSpc>
            </a:pPr>
            <a:r>
              <a:rPr lang="en-US" b="true" sz="4100" spc="-102">
                <a:solidFill>
                  <a:srgbClr val="003366"/>
                </a:solidFill>
                <a:latin typeface="Gatwick Bold"/>
                <a:ea typeface="Gatwick Bold"/>
                <a:cs typeface="Gatwick Bold"/>
                <a:sym typeface="Gatwick Bold"/>
              </a:rPr>
              <a:t>Street-View Integration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79100" y="96414"/>
            <a:ext cx="4360920" cy="974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209"/>
              </a:lnSpc>
            </a:pPr>
            <a:r>
              <a:rPr lang="en-US" sz="514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Introduction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1215629"/>
            <a:ext cx="7088237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Introduction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73188" y="2706737"/>
            <a:ext cx="8048030" cy="2655243"/>
            <a:chOff x="0" y="0"/>
            <a:chExt cx="10730707" cy="354032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25400" y="25400"/>
              <a:ext cx="10679811" cy="3489452"/>
            </a:xfrm>
            <a:custGeom>
              <a:avLst/>
              <a:gdLst/>
              <a:ahLst/>
              <a:cxnLst/>
              <a:rect r="r" b="b" t="t" l="l"/>
              <a:pathLst>
                <a:path h="3489452" w="10679811">
                  <a:moveTo>
                    <a:pt x="0" y="158750"/>
                  </a:moveTo>
                  <a:cubicBezTo>
                    <a:pt x="0" y="71120"/>
                    <a:pt x="71755" y="0"/>
                    <a:pt x="160274" y="0"/>
                  </a:cubicBezTo>
                  <a:lnTo>
                    <a:pt x="10519537" y="0"/>
                  </a:lnTo>
                  <a:cubicBezTo>
                    <a:pt x="10608056" y="0"/>
                    <a:pt x="10679811" y="71120"/>
                    <a:pt x="10679811" y="158750"/>
                  </a:cubicBezTo>
                  <a:lnTo>
                    <a:pt x="10679811" y="3330702"/>
                  </a:lnTo>
                  <a:cubicBezTo>
                    <a:pt x="10679811" y="3418332"/>
                    <a:pt x="10608056" y="3489452"/>
                    <a:pt x="10519537" y="3489452"/>
                  </a:cubicBezTo>
                  <a:lnTo>
                    <a:pt x="160274" y="3489452"/>
                  </a:lnTo>
                  <a:cubicBezTo>
                    <a:pt x="71755" y="3489452"/>
                    <a:pt x="0" y="3418332"/>
                    <a:pt x="0" y="3330702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730611" cy="3540379"/>
            </a:xfrm>
            <a:custGeom>
              <a:avLst/>
              <a:gdLst/>
              <a:ahLst/>
              <a:cxnLst/>
              <a:rect r="r" b="b" t="t" l="l"/>
              <a:pathLst>
                <a:path h="3540379" w="10730611">
                  <a:moveTo>
                    <a:pt x="0" y="184150"/>
                  </a:moveTo>
                  <a:cubicBezTo>
                    <a:pt x="0" y="82169"/>
                    <a:pt x="83439" y="0"/>
                    <a:pt x="185674" y="0"/>
                  </a:cubicBezTo>
                  <a:lnTo>
                    <a:pt x="10544937" y="0"/>
                  </a:lnTo>
                  <a:lnTo>
                    <a:pt x="10544937" y="25400"/>
                  </a:lnTo>
                  <a:lnTo>
                    <a:pt x="10544937" y="0"/>
                  </a:lnTo>
                  <a:cubicBezTo>
                    <a:pt x="10647299" y="0"/>
                    <a:pt x="10730611" y="82169"/>
                    <a:pt x="10730611" y="184150"/>
                  </a:cubicBezTo>
                  <a:lnTo>
                    <a:pt x="10705211" y="184150"/>
                  </a:lnTo>
                  <a:lnTo>
                    <a:pt x="10730611" y="184150"/>
                  </a:lnTo>
                  <a:lnTo>
                    <a:pt x="10730611" y="3356102"/>
                  </a:lnTo>
                  <a:lnTo>
                    <a:pt x="10705211" y="3356102"/>
                  </a:lnTo>
                  <a:lnTo>
                    <a:pt x="10730611" y="3356102"/>
                  </a:lnTo>
                  <a:cubicBezTo>
                    <a:pt x="10730611" y="3458083"/>
                    <a:pt x="10647172" y="3540252"/>
                    <a:pt x="10544937" y="3540252"/>
                  </a:cubicBezTo>
                  <a:lnTo>
                    <a:pt x="10544937" y="3514852"/>
                  </a:lnTo>
                  <a:lnTo>
                    <a:pt x="10544937" y="3540252"/>
                  </a:lnTo>
                  <a:lnTo>
                    <a:pt x="185674" y="3540252"/>
                  </a:lnTo>
                  <a:lnTo>
                    <a:pt x="185674" y="3514852"/>
                  </a:lnTo>
                  <a:lnTo>
                    <a:pt x="185674" y="3540252"/>
                  </a:lnTo>
                  <a:cubicBezTo>
                    <a:pt x="83439" y="3540379"/>
                    <a:pt x="0" y="3458083"/>
                    <a:pt x="0" y="3356102"/>
                  </a:cubicBezTo>
                  <a:lnTo>
                    <a:pt x="0" y="184150"/>
                  </a:lnTo>
                  <a:lnTo>
                    <a:pt x="25400" y="184150"/>
                  </a:lnTo>
                  <a:lnTo>
                    <a:pt x="0" y="184150"/>
                  </a:lnTo>
                  <a:moveTo>
                    <a:pt x="50800" y="184150"/>
                  </a:moveTo>
                  <a:lnTo>
                    <a:pt x="50800" y="3356102"/>
                  </a:lnTo>
                  <a:lnTo>
                    <a:pt x="25400" y="3356102"/>
                  </a:lnTo>
                  <a:lnTo>
                    <a:pt x="50800" y="3356102"/>
                  </a:lnTo>
                  <a:cubicBezTo>
                    <a:pt x="50800" y="3429508"/>
                    <a:pt x="110998" y="3489452"/>
                    <a:pt x="185674" y="3489452"/>
                  </a:cubicBezTo>
                  <a:lnTo>
                    <a:pt x="10544937" y="3489452"/>
                  </a:lnTo>
                  <a:cubicBezTo>
                    <a:pt x="10619740" y="3489452"/>
                    <a:pt x="10679811" y="3429508"/>
                    <a:pt x="10679811" y="3356102"/>
                  </a:cubicBezTo>
                  <a:lnTo>
                    <a:pt x="10679811" y="184150"/>
                  </a:lnTo>
                  <a:cubicBezTo>
                    <a:pt x="10679811" y="110744"/>
                    <a:pt x="10619613" y="50800"/>
                    <a:pt x="10544937" y="50800"/>
                  </a:cubicBezTo>
                  <a:lnTo>
                    <a:pt x="185674" y="50800"/>
                  </a:lnTo>
                  <a:lnTo>
                    <a:pt x="185674" y="25400"/>
                  </a:lnTo>
                  <a:lnTo>
                    <a:pt x="185674" y="50800"/>
                  </a:lnTo>
                  <a:cubicBezTo>
                    <a:pt x="110998" y="50800"/>
                    <a:pt x="50800" y="110744"/>
                    <a:pt x="50800" y="18415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313855" y="3009305"/>
            <a:ext cx="7101880" cy="877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Traffic Sign Recognition in Autonomous Driving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3855" y="4008090"/>
            <a:ext cx="7366695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Traffic Sign Recognition (TSR) is a key technology in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unmanned driving systems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66635" y="2706737"/>
            <a:ext cx="8048179" cy="2655243"/>
            <a:chOff x="0" y="0"/>
            <a:chExt cx="10730905" cy="354032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25400"/>
              <a:ext cx="10680065" cy="3489452"/>
            </a:xfrm>
            <a:custGeom>
              <a:avLst/>
              <a:gdLst/>
              <a:ahLst/>
              <a:cxnLst/>
              <a:rect r="r" b="b" t="t" l="l"/>
              <a:pathLst>
                <a:path h="3489452" w="10680065">
                  <a:moveTo>
                    <a:pt x="0" y="158750"/>
                  </a:moveTo>
                  <a:cubicBezTo>
                    <a:pt x="0" y="71120"/>
                    <a:pt x="71755" y="0"/>
                    <a:pt x="160274" y="0"/>
                  </a:cubicBezTo>
                  <a:lnTo>
                    <a:pt x="10519791" y="0"/>
                  </a:lnTo>
                  <a:cubicBezTo>
                    <a:pt x="10608310" y="0"/>
                    <a:pt x="10680065" y="71120"/>
                    <a:pt x="10680065" y="158750"/>
                  </a:cubicBezTo>
                  <a:lnTo>
                    <a:pt x="10680065" y="3330702"/>
                  </a:lnTo>
                  <a:cubicBezTo>
                    <a:pt x="10680065" y="3418332"/>
                    <a:pt x="10608310" y="3489452"/>
                    <a:pt x="10519791" y="3489452"/>
                  </a:cubicBezTo>
                  <a:lnTo>
                    <a:pt x="160274" y="3489452"/>
                  </a:lnTo>
                  <a:cubicBezTo>
                    <a:pt x="71755" y="3489452"/>
                    <a:pt x="0" y="3418332"/>
                    <a:pt x="0" y="3330702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730865" cy="3540379"/>
            </a:xfrm>
            <a:custGeom>
              <a:avLst/>
              <a:gdLst/>
              <a:ahLst/>
              <a:cxnLst/>
              <a:rect r="r" b="b" t="t" l="l"/>
              <a:pathLst>
                <a:path h="3540379" w="10730865">
                  <a:moveTo>
                    <a:pt x="0" y="184150"/>
                  </a:moveTo>
                  <a:cubicBezTo>
                    <a:pt x="0" y="82169"/>
                    <a:pt x="83439" y="0"/>
                    <a:pt x="185674" y="0"/>
                  </a:cubicBezTo>
                  <a:lnTo>
                    <a:pt x="10545191" y="0"/>
                  </a:lnTo>
                  <a:lnTo>
                    <a:pt x="10545191" y="25400"/>
                  </a:lnTo>
                  <a:lnTo>
                    <a:pt x="10545191" y="0"/>
                  </a:lnTo>
                  <a:cubicBezTo>
                    <a:pt x="10647553" y="0"/>
                    <a:pt x="10730865" y="82169"/>
                    <a:pt x="10730865" y="184150"/>
                  </a:cubicBezTo>
                  <a:lnTo>
                    <a:pt x="10705465" y="184150"/>
                  </a:lnTo>
                  <a:lnTo>
                    <a:pt x="10730865" y="184150"/>
                  </a:lnTo>
                  <a:lnTo>
                    <a:pt x="10730865" y="3356102"/>
                  </a:lnTo>
                  <a:lnTo>
                    <a:pt x="10705465" y="3356102"/>
                  </a:lnTo>
                  <a:lnTo>
                    <a:pt x="10730865" y="3356102"/>
                  </a:lnTo>
                  <a:cubicBezTo>
                    <a:pt x="10730865" y="3458083"/>
                    <a:pt x="10647426" y="3540252"/>
                    <a:pt x="10545191" y="3540252"/>
                  </a:cubicBezTo>
                  <a:lnTo>
                    <a:pt x="10545191" y="3514852"/>
                  </a:lnTo>
                  <a:lnTo>
                    <a:pt x="10545191" y="3540252"/>
                  </a:lnTo>
                  <a:lnTo>
                    <a:pt x="185674" y="3540252"/>
                  </a:lnTo>
                  <a:lnTo>
                    <a:pt x="185674" y="3514852"/>
                  </a:lnTo>
                  <a:lnTo>
                    <a:pt x="185674" y="3540252"/>
                  </a:lnTo>
                  <a:cubicBezTo>
                    <a:pt x="83439" y="3540379"/>
                    <a:pt x="0" y="3458083"/>
                    <a:pt x="0" y="3356102"/>
                  </a:cubicBezTo>
                  <a:lnTo>
                    <a:pt x="0" y="184150"/>
                  </a:lnTo>
                  <a:lnTo>
                    <a:pt x="25400" y="184150"/>
                  </a:lnTo>
                  <a:lnTo>
                    <a:pt x="0" y="184150"/>
                  </a:lnTo>
                  <a:moveTo>
                    <a:pt x="50800" y="184150"/>
                  </a:moveTo>
                  <a:lnTo>
                    <a:pt x="50800" y="3356102"/>
                  </a:lnTo>
                  <a:lnTo>
                    <a:pt x="25400" y="3356102"/>
                  </a:lnTo>
                  <a:lnTo>
                    <a:pt x="50800" y="3356102"/>
                  </a:lnTo>
                  <a:cubicBezTo>
                    <a:pt x="50800" y="3429508"/>
                    <a:pt x="110998" y="3489452"/>
                    <a:pt x="185674" y="3489452"/>
                  </a:cubicBezTo>
                  <a:lnTo>
                    <a:pt x="10545191" y="3489452"/>
                  </a:lnTo>
                  <a:cubicBezTo>
                    <a:pt x="10619994" y="3489452"/>
                    <a:pt x="10680065" y="3429508"/>
                    <a:pt x="10680065" y="3356102"/>
                  </a:cubicBezTo>
                  <a:lnTo>
                    <a:pt x="10680065" y="184150"/>
                  </a:lnTo>
                  <a:cubicBezTo>
                    <a:pt x="10680065" y="110744"/>
                    <a:pt x="10619867" y="50800"/>
                    <a:pt x="10545191" y="50800"/>
                  </a:cubicBezTo>
                  <a:lnTo>
                    <a:pt x="185674" y="50800"/>
                  </a:lnTo>
                  <a:lnTo>
                    <a:pt x="185674" y="25400"/>
                  </a:lnTo>
                  <a:lnTo>
                    <a:pt x="185674" y="50800"/>
                  </a:lnTo>
                  <a:cubicBezTo>
                    <a:pt x="110998" y="50800"/>
                    <a:pt x="50800" y="110744"/>
                    <a:pt x="50800" y="18415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9607302" y="300930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Dataset &amp; Detection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07302" y="3565177"/>
            <a:ext cx="7366844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The paper uses the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TT100K traffic sign dataset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for intelligent detection and recognition of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multi-category road signs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2238" y="5730031"/>
            <a:ext cx="4252912" cy="569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Image Enhancement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92238" y="6629697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Applied YUV color space and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histogram equalization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to fix blurry or low-brightness images.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92238" y="7565677"/>
            <a:ext cx="4252912" cy="569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Sign Localization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92238" y="8465344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Used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Hough Transformation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to detect traffic sign regions based on spatial features.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2307282"/>
            <a:ext cx="7088237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Introduction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7475" y="3812679"/>
            <a:ext cx="5254973" cy="2569517"/>
            <a:chOff x="0" y="0"/>
            <a:chExt cx="7006630" cy="342602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350" y="6350"/>
              <a:ext cx="6993890" cy="3413252"/>
            </a:xfrm>
            <a:custGeom>
              <a:avLst/>
              <a:gdLst/>
              <a:ahLst/>
              <a:cxnLst/>
              <a:rect r="r" b="b" t="t" l="l"/>
              <a:pathLst>
                <a:path h="3413252" w="6993890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6834886" y="0"/>
                  </a:lnTo>
                  <a:cubicBezTo>
                    <a:pt x="6922643" y="0"/>
                    <a:pt x="6993890" y="71120"/>
                    <a:pt x="6993890" y="158750"/>
                  </a:cubicBezTo>
                  <a:lnTo>
                    <a:pt x="6993890" y="3254502"/>
                  </a:lnTo>
                  <a:cubicBezTo>
                    <a:pt x="6993890" y="3342259"/>
                    <a:pt x="6922643" y="3413252"/>
                    <a:pt x="6834759" y="3413252"/>
                  </a:cubicBezTo>
                  <a:lnTo>
                    <a:pt x="159131" y="3413252"/>
                  </a:lnTo>
                  <a:cubicBezTo>
                    <a:pt x="71247" y="3413252"/>
                    <a:pt x="0" y="3342132"/>
                    <a:pt x="0" y="3254502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006717" cy="3425952"/>
            </a:xfrm>
            <a:custGeom>
              <a:avLst/>
              <a:gdLst/>
              <a:ahLst/>
              <a:cxnLst/>
              <a:rect r="r" b="b" t="t" l="l"/>
              <a:pathLst>
                <a:path h="3425952" w="7006717">
                  <a:moveTo>
                    <a:pt x="0" y="165100"/>
                  </a:moveTo>
                  <a:cubicBezTo>
                    <a:pt x="0" y="73914"/>
                    <a:pt x="74041" y="0"/>
                    <a:pt x="165481" y="0"/>
                  </a:cubicBezTo>
                  <a:lnTo>
                    <a:pt x="6841236" y="0"/>
                  </a:lnTo>
                  <a:lnTo>
                    <a:pt x="6841236" y="6350"/>
                  </a:lnTo>
                  <a:lnTo>
                    <a:pt x="6841236" y="0"/>
                  </a:lnTo>
                  <a:cubicBezTo>
                    <a:pt x="6932549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3260852"/>
                  </a:lnTo>
                  <a:lnTo>
                    <a:pt x="7000367" y="3260852"/>
                  </a:lnTo>
                  <a:lnTo>
                    <a:pt x="7006717" y="3260852"/>
                  </a:lnTo>
                  <a:cubicBezTo>
                    <a:pt x="7006717" y="3352038"/>
                    <a:pt x="6932676" y="3425952"/>
                    <a:pt x="6841236" y="3425952"/>
                  </a:cubicBezTo>
                  <a:lnTo>
                    <a:pt x="6841236" y="3419602"/>
                  </a:lnTo>
                  <a:lnTo>
                    <a:pt x="6841236" y="3425952"/>
                  </a:lnTo>
                  <a:lnTo>
                    <a:pt x="165481" y="3425952"/>
                  </a:lnTo>
                  <a:lnTo>
                    <a:pt x="165481" y="3419602"/>
                  </a:lnTo>
                  <a:lnTo>
                    <a:pt x="165481" y="3425952"/>
                  </a:lnTo>
                  <a:cubicBezTo>
                    <a:pt x="74168" y="3425952"/>
                    <a:pt x="0" y="3352038"/>
                    <a:pt x="0" y="32608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60852"/>
                  </a:lnTo>
                  <a:lnTo>
                    <a:pt x="6350" y="3260852"/>
                  </a:lnTo>
                  <a:lnTo>
                    <a:pt x="12700" y="3260852"/>
                  </a:lnTo>
                  <a:cubicBezTo>
                    <a:pt x="12700" y="3345053"/>
                    <a:pt x="81026" y="3413252"/>
                    <a:pt x="165481" y="3413252"/>
                  </a:cubicBezTo>
                  <a:lnTo>
                    <a:pt x="6841236" y="3413252"/>
                  </a:lnTo>
                  <a:cubicBezTo>
                    <a:pt x="6925564" y="3413252"/>
                    <a:pt x="6994017" y="3345053"/>
                    <a:pt x="6994017" y="3260852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236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85280" y="407238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Feature Extraction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85280" y="4628258"/>
            <a:ext cx="4659362" cy="1456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Employed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HOG (Histogram of Oriented Gradients)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for effective local gradient description.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516440" y="3812679"/>
            <a:ext cx="5254973" cy="2569517"/>
            <a:chOff x="0" y="0"/>
            <a:chExt cx="7006630" cy="342602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6350" y="6350"/>
              <a:ext cx="6993890" cy="3413252"/>
            </a:xfrm>
            <a:custGeom>
              <a:avLst/>
              <a:gdLst/>
              <a:ahLst/>
              <a:cxnLst/>
              <a:rect r="r" b="b" t="t" l="l"/>
              <a:pathLst>
                <a:path h="3413252" w="6993890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6834886" y="0"/>
                  </a:lnTo>
                  <a:cubicBezTo>
                    <a:pt x="6922643" y="0"/>
                    <a:pt x="6993890" y="71120"/>
                    <a:pt x="6993890" y="158750"/>
                  </a:cubicBezTo>
                  <a:lnTo>
                    <a:pt x="6993890" y="3254502"/>
                  </a:lnTo>
                  <a:cubicBezTo>
                    <a:pt x="6993890" y="3342259"/>
                    <a:pt x="6922643" y="3413252"/>
                    <a:pt x="6834759" y="3413252"/>
                  </a:cubicBezTo>
                  <a:lnTo>
                    <a:pt x="159131" y="3413252"/>
                  </a:lnTo>
                  <a:cubicBezTo>
                    <a:pt x="71247" y="3413252"/>
                    <a:pt x="0" y="3342132"/>
                    <a:pt x="0" y="3254502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006717" cy="3425952"/>
            </a:xfrm>
            <a:custGeom>
              <a:avLst/>
              <a:gdLst/>
              <a:ahLst/>
              <a:cxnLst/>
              <a:rect r="r" b="b" t="t" l="l"/>
              <a:pathLst>
                <a:path h="3425952" w="7006717">
                  <a:moveTo>
                    <a:pt x="0" y="165100"/>
                  </a:moveTo>
                  <a:cubicBezTo>
                    <a:pt x="0" y="73914"/>
                    <a:pt x="74041" y="0"/>
                    <a:pt x="165481" y="0"/>
                  </a:cubicBezTo>
                  <a:lnTo>
                    <a:pt x="6841236" y="0"/>
                  </a:lnTo>
                  <a:lnTo>
                    <a:pt x="6841236" y="6350"/>
                  </a:lnTo>
                  <a:lnTo>
                    <a:pt x="6841236" y="0"/>
                  </a:lnTo>
                  <a:cubicBezTo>
                    <a:pt x="6932549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3260852"/>
                  </a:lnTo>
                  <a:lnTo>
                    <a:pt x="7000367" y="3260852"/>
                  </a:lnTo>
                  <a:lnTo>
                    <a:pt x="7006717" y="3260852"/>
                  </a:lnTo>
                  <a:cubicBezTo>
                    <a:pt x="7006717" y="3352038"/>
                    <a:pt x="6932676" y="3425952"/>
                    <a:pt x="6841236" y="3425952"/>
                  </a:cubicBezTo>
                  <a:lnTo>
                    <a:pt x="6841236" y="3419602"/>
                  </a:lnTo>
                  <a:lnTo>
                    <a:pt x="6841236" y="3425952"/>
                  </a:lnTo>
                  <a:lnTo>
                    <a:pt x="165481" y="3425952"/>
                  </a:lnTo>
                  <a:lnTo>
                    <a:pt x="165481" y="3419602"/>
                  </a:lnTo>
                  <a:lnTo>
                    <a:pt x="165481" y="3425952"/>
                  </a:lnTo>
                  <a:cubicBezTo>
                    <a:pt x="74168" y="3425952"/>
                    <a:pt x="0" y="3352038"/>
                    <a:pt x="0" y="32608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60852"/>
                  </a:lnTo>
                  <a:lnTo>
                    <a:pt x="6350" y="3260852"/>
                  </a:lnTo>
                  <a:lnTo>
                    <a:pt x="12700" y="3260852"/>
                  </a:lnTo>
                  <a:cubicBezTo>
                    <a:pt x="12700" y="3345053"/>
                    <a:pt x="81026" y="3413252"/>
                    <a:pt x="165481" y="3413252"/>
                  </a:cubicBezTo>
                  <a:lnTo>
                    <a:pt x="6841236" y="3413252"/>
                  </a:lnTo>
                  <a:cubicBezTo>
                    <a:pt x="6925564" y="3413252"/>
                    <a:pt x="6994017" y="3345053"/>
                    <a:pt x="6994017" y="3260852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236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814245" y="407238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Classification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814245" y="4628258"/>
            <a:ext cx="4659362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Used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SVM (Support Vector Machine)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to train and classify traffic signs.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045404" y="3812679"/>
            <a:ext cx="5254973" cy="2569517"/>
            <a:chOff x="0" y="0"/>
            <a:chExt cx="7006630" cy="342602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6993890" cy="3413252"/>
            </a:xfrm>
            <a:custGeom>
              <a:avLst/>
              <a:gdLst/>
              <a:ahLst/>
              <a:cxnLst/>
              <a:rect r="r" b="b" t="t" l="l"/>
              <a:pathLst>
                <a:path h="3413252" w="6993890">
                  <a:moveTo>
                    <a:pt x="0" y="158750"/>
                  </a:moveTo>
                  <a:cubicBezTo>
                    <a:pt x="0" y="71120"/>
                    <a:pt x="71247" y="0"/>
                    <a:pt x="159131" y="0"/>
                  </a:cubicBezTo>
                  <a:lnTo>
                    <a:pt x="6834886" y="0"/>
                  </a:lnTo>
                  <a:cubicBezTo>
                    <a:pt x="6922643" y="0"/>
                    <a:pt x="6993890" y="71120"/>
                    <a:pt x="6993890" y="158750"/>
                  </a:cubicBezTo>
                  <a:lnTo>
                    <a:pt x="6993890" y="3254502"/>
                  </a:lnTo>
                  <a:cubicBezTo>
                    <a:pt x="6993890" y="3342259"/>
                    <a:pt x="6922643" y="3413252"/>
                    <a:pt x="6834759" y="3413252"/>
                  </a:cubicBezTo>
                  <a:lnTo>
                    <a:pt x="159131" y="3413252"/>
                  </a:lnTo>
                  <a:cubicBezTo>
                    <a:pt x="71247" y="3413252"/>
                    <a:pt x="0" y="3342132"/>
                    <a:pt x="0" y="3254502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006717" cy="3425952"/>
            </a:xfrm>
            <a:custGeom>
              <a:avLst/>
              <a:gdLst/>
              <a:ahLst/>
              <a:cxnLst/>
              <a:rect r="r" b="b" t="t" l="l"/>
              <a:pathLst>
                <a:path h="3425952" w="7006717">
                  <a:moveTo>
                    <a:pt x="0" y="165100"/>
                  </a:moveTo>
                  <a:cubicBezTo>
                    <a:pt x="0" y="73914"/>
                    <a:pt x="74041" y="0"/>
                    <a:pt x="165481" y="0"/>
                  </a:cubicBezTo>
                  <a:lnTo>
                    <a:pt x="6841236" y="0"/>
                  </a:lnTo>
                  <a:lnTo>
                    <a:pt x="6841236" y="6350"/>
                  </a:lnTo>
                  <a:lnTo>
                    <a:pt x="6841236" y="0"/>
                  </a:lnTo>
                  <a:cubicBezTo>
                    <a:pt x="6932549" y="0"/>
                    <a:pt x="7006717" y="73914"/>
                    <a:pt x="7006717" y="165100"/>
                  </a:cubicBezTo>
                  <a:lnTo>
                    <a:pt x="7000367" y="165100"/>
                  </a:lnTo>
                  <a:lnTo>
                    <a:pt x="7006717" y="165100"/>
                  </a:lnTo>
                  <a:lnTo>
                    <a:pt x="7006717" y="3260852"/>
                  </a:lnTo>
                  <a:lnTo>
                    <a:pt x="7000367" y="3260852"/>
                  </a:lnTo>
                  <a:lnTo>
                    <a:pt x="7006717" y="3260852"/>
                  </a:lnTo>
                  <a:cubicBezTo>
                    <a:pt x="7006717" y="3352038"/>
                    <a:pt x="6932676" y="3425952"/>
                    <a:pt x="6841236" y="3425952"/>
                  </a:cubicBezTo>
                  <a:lnTo>
                    <a:pt x="6841236" y="3419602"/>
                  </a:lnTo>
                  <a:lnTo>
                    <a:pt x="6841236" y="3425952"/>
                  </a:lnTo>
                  <a:lnTo>
                    <a:pt x="165481" y="3425952"/>
                  </a:lnTo>
                  <a:lnTo>
                    <a:pt x="165481" y="3419602"/>
                  </a:lnTo>
                  <a:lnTo>
                    <a:pt x="165481" y="3425952"/>
                  </a:lnTo>
                  <a:cubicBezTo>
                    <a:pt x="74168" y="3425952"/>
                    <a:pt x="0" y="3352038"/>
                    <a:pt x="0" y="3260852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3260852"/>
                  </a:lnTo>
                  <a:lnTo>
                    <a:pt x="6350" y="3260852"/>
                  </a:lnTo>
                  <a:lnTo>
                    <a:pt x="12700" y="3260852"/>
                  </a:lnTo>
                  <a:cubicBezTo>
                    <a:pt x="12700" y="3345053"/>
                    <a:pt x="81026" y="3413252"/>
                    <a:pt x="165481" y="3413252"/>
                  </a:cubicBezTo>
                  <a:lnTo>
                    <a:pt x="6841236" y="3413252"/>
                  </a:lnTo>
                  <a:cubicBezTo>
                    <a:pt x="6925564" y="3413252"/>
                    <a:pt x="6994017" y="3345053"/>
                    <a:pt x="6994017" y="3260852"/>
                  </a:cubicBezTo>
                  <a:lnTo>
                    <a:pt x="6994017" y="165100"/>
                  </a:lnTo>
                  <a:cubicBezTo>
                    <a:pt x="6994017" y="80899"/>
                    <a:pt x="6925691" y="12700"/>
                    <a:pt x="6841236" y="12700"/>
                  </a:cubicBezTo>
                  <a:lnTo>
                    <a:pt x="165481" y="12700"/>
                  </a:lnTo>
                  <a:lnTo>
                    <a:pt x="165481" y="6350"/>
                  </a:lnTo>
                  <a:lnTo>
                    <a:pt x="165481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343210" y="4072384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Model Validation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343210" y="4628258"/>
            <a:ext cx="4659362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Verified reliability using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TT100K test and own sample sets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6850" y="6603504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Reliable TSR ensures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safety, efficiency, and comfort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in autonomous and assisted driving.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92238" y="7373690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SVM and HOG remain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powerful methods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for traffic sign recognition due to strong learning and gradient description abilities.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1633835"/>
            <a:ext cx="7088237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Prior Work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3048744"/>
            <a:ext cx="1630352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Extensive research has been conducted on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traffic sign detection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using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Deep Convolutional Neural Networks (CNNs)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Support Vector Machines (SVMs)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7" y="4438353"/>
            <a:ext cx="11312137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Greenhalgh et al. (2012) — German Traffic Sign Detection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5338019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Proposed a two-step method: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87475" y="6201072"/>
            <a:ext cx="647402" cy="647403"/>
            <a:chOff x="0" y="0"/>
            <a:chExt cx="863203" cy="8632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98575" y="6297066"/>
            <a:ext cx="425202" cy="493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13632" y="6265069"/>
            <a:ext cx="694000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MSER (Maximally Stable Extremal Regions)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913632" y="6820941"/>
            <a:ext cx="7053114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Extracted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candidate areas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of traffic signs by identifying stable regions in varying illumination and contrast.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316342" y="6201072"/>
            <a:ext cx="647403" cy="647403"/>
            <a:chOff x="0" y="0"/>
            <a:chExt cx="863203" cy="86320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E8E8E3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9427444" y="6297066"/>
            <a:ext cx="425203" cy="493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42500" y="6265069"/>
            <a:ext cx="54173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SVM Classifier with HOG Features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42500" y="6820941"/>
            <a:ext cx="7053262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Trained on features extracted from these candidate regions for precise classification.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2238" y="8047136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This approach achieved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high accuracy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on the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GTSRB dataset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, proving the effectiveness of combining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MSER + HOG + SVM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1528316"/>
            <a:ext cx="7088237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Prior Work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2546746"/>
            <a:ext cx="4252912" cy="569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Rise of Deep Learning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3446412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With the rise of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Deep Learning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, researchers adopted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Deep Neural Networks (DNNs)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for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end-to-end recognition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4218980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DNN-based models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automatically learn both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feature extraction and classification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, eliminating manual feature design.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5154960"/>
            <a:ext cx="4627810" cy="569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Deep CNN Architectures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6054626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German scientists trained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deep CNN architectures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for traffic sign recognition, achieving: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6827192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Accuracy surpassing average human recognition levels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7379940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Improved robustness under </a:t>
            </a:r>
            <a:r>
              <a:rPr lang="en-US" b="true" sz="2187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lighting, rotation, and occlusion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conditions.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92238" y="8152508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These advancements laid the foundation for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modern intelligent driving systems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1114722"/>
            <a:ext cx="9816753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Segmentation &amp; Enhancement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92238" y="3068687"/>
            <a:ext cx="8009930" cy="38100"/>
            <a:chOff x="0" y="0"/>
            <a:chExt cx="10679907" cy="50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679938" cy="50800"/>
            </a:xfrm>
            <a:custGeom>
              <a:avLst/>
              <a:gdLst/>
              <a:ahLst/>
              <a:cxnLst/>
              <a:rect r="r" b="b" t="t" l="l"/>
              <a:pathLst>
                <a:path h="50800" w="10679938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992238" y="3248471"/>
            <a:ext cx="4290151" cy="44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RGB to YUV Conversion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3804345"/>
            <a:ext cx="8009930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Transform camera image to YUV using and then applying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adaptive histogram equalisation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4428084"/>
            <a:ext cx="800993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Y = 0.299R + 0.587G + 0.114B,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2238" y="5051821"/>
            <a:ext cx="800993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U = −0.147R − 0.289G + 0.436B,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5675560"/>
            <a:ext cx="8009930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V = 0.615R − 0.515G − 0.100B.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285685" y="3068687"/>
            <a:ext cx="8010079" cy="38100"/>
            <a:chOff x="0" y="0"/>
            <a:chExt cx="10680105" cy="50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680065" cy="50800"/>
            </a:xfrm>
            <a:custGeom>
              <a:avLst/>
              <a:gdLst/>
              <a:ahLst/>
              <a:cxnLst/>
              <a:rect r="r" b="b" t="t" l="l"/>
              <a:pathLst>
                <a:path h="50800" w="10680065">
                  <a:moveTo>
                    <a:pt x="0" y="0"/>
                  </a:moveTo>
                  <a:lnTo>
                    <a:pt x="10680065" y="0"/>
                  </a:lnTo>
                  <a:lnTo>
                    <a:pt x="10680065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9285685" y="3248471"/>
            <a:ext cx="3920579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Y-Channel Enhancement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85685" y="3804345"/>
            <a:ext cx="8010079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Extract Y (luminance) channel and apply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adaptive histogram equalization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to improve contrast while preserving local details.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92238" y="7164289"/>
            <a:ext cx="8009930" cy="38100"/>
            <a:chOff x="0" y="0"/>
            <a:chExt cx="10679907" cy="50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679938" cy="50800"/>
            </a:xfrm>
            <a:custGeom>
              <a:avLst/>
              <a:gdLst/>
              <a:ahLst/>
              <a:cxnLst/>
              <a:rect r="r" b="b" t="t" l="l"/>
              <a:pathLst>
                <a:path h="50800" w="10679938">
                  <a:moveTo>
                    <a:pt x="0" y="0"/>
                  </a:moveTo>
                  <a:lnTo>
                    <a:pt x="10679938" y="0"/>
                  </a:lnTo>
                  <a:lnTo>
                    <a:pt x="1067993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992238" y="7344072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Reconstruction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92238" y="7899946"/>
            <a:ext cx="8009930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Merge equalized Y with U and V, convert back to RGB for subsequent processing.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285685" y="7164289"/>
            <a:ext cx="8010079" cy="38100"/>
            <a:chOff x="0" y="0"/>
            <a:chExt cx="10680105" cy="50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680065" cy="50800"/>
            </a:xfrm>
            <a:custGeom>
              <a:avLst/>
              <a:gdLst/>
              <a:ahLst/>
              <a:cxnLst/>
              <a:rect r="r" b="b" t="t" l="l"/>
              <a:pathLst>
                <a:path h="50800" w="10680065">
                  <a:moveTo>
                    <a:pt x="0" y="0"/>
                  </a:moveTo>
                  <a:lnTo>
                    <a:pt x="10680065" y="0"/>
                  </a:lnTo>
                  <a:lnTo>
                    <a:pt x="10680065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9285685" y="7344072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Colour Segmentation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285685" y="7899946"/>
            <a:ext cx="8010079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Normalise RGB, convert to HSV, and threshold the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H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component to obtain binary masks for red, blue and yellow sign regions.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92238" y="2473375"/>
            <a:ext cx="322287" cy="4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  <a:spcBef>
                <a:spcPct val="0"/>
              </a:spcBef>
            </a:pPr>
            <a:r>
              <a:rPr lang="en-US" sz="2187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01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285685" y="2473375"/>
            <a:ext cx="322287" cy="4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  <a:spcBef>
                <a:spcPct val="0"/>
              </a:spcBef>
            </a:pPr>
            <a:r>
              <a:rPr lang="en-US" sz="2187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02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28700" y="6559451"/>
            <a:ext cx="322287" cy="4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  <a:spcBef>
                <a:spcPct val="0"/>
              </a:spcBef>
            </a:pPr>
            <a:r>
              <a:rPr lang="en-US" sz="2187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03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285685" y="6559451"/>
            <a:ext cx="322287" cy="423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2"/>
              </a:lnSpc>
              <a:spcBef>
                <a:spcPct val="0"/>
              </a:spcBef>
            </a:pPr>
            <a:r>
              <a:rPr lang="en-US" sz="2187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04</a:t>
            </a:r>
          </a:p>
        </p:txBody>
      </p:sp>
      <p:pic>
        <p:nvPicPr>
          <p:cNvPr name="Picture 30" id="3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97006" y="4590774"/>
            <a:ext cx="3719190" cy="1566224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83159" y="715416"/>
            <a:ext cx="15856892" cy="889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Localisation &amp; HOG Extraction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3159" y="1724620"/>
            <a:ext cx="6533402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Sign Localisation — Circular Signs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3159" y="2615356"/>
            <a:ext cx="16321682" cy="544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Apply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Hough transform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on edge maps to detect circular sign candidates in parameter space.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3159" y="3543300"/>
            <a:ext cx="6985428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Sign Localisation — Polygonal Signs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3159" y="4434036"/>
            <a:ext cx="16321682" cy="994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Extract contours from binary masks → perform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polygon approximation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and classify shapes by vertex count (3 → triangle, 4 → rectangle).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3159" y="5811441"/>
            <a:ext cx="4213920" cy="564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Dataset Partitioning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83159" y="6702178"/>
            <a:ext cx="1632168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Use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TT100K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with explicit train/validation/test splits for experimental evaluation.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83159" y="7630120"/>
            <a:ext cx="5052715" cy="564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HOG Feature Computation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83159" y="8520856"/>
            <a:ext cx="16321682" cy="994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Compute gradients Gx,Gy → magnitude and orientation; divide image into 8×8 cells with 4-cell blocks; compute 9-bin histograms; resize sign patches to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64×64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producing HOG descriptors for classification.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1014561"/>
            <a:ext cx="12500670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SVM Training, Evaluation &amp; 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262830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SVM Formulation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3297585"/>
            <a:ext cx="7805886" cy="1319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Map HOG descriptors to a high-dimensional space via kernel methods; training minimises ||ω||²/2 + C∑εᵢ to obtain maximum-margin hyperplane.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2238" y="4999136"/>
            <a:ext cx="4227760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Hyperparameters &amp; Kernel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5668416"/>
            <a:ext cx="7805886" cy="1319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Select 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penalty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 (from 1 to 200) 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and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kernel (Linear, Polynomial, RBF, Sigmoid)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to produce optimal trade-off between margin and misclassification.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99401" y="262830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Validation &amp; Results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99401" y="3297585"/>
            <a:ext cx="7805886" cy="1766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Evaluate on the test set and additional sample subsets — model demonstrates robustness under varying illumination and partial occlusion; failure modes include very small targets, severe reflections, and strong motion blur.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92238" y="7313116"/>
            <a:ext cx="4252912" cy="569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92238" y="8212782"/>
            <a:ext cx="1630352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HOG + SVM provides a computationally efficient and accurate baseline for traffic sign recognition; remaining challenges motivate future work on small-object detection and blur/reflection mitigation.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39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2719927"/>
            <a:ext cx="4284139" cy="6322560"/>
          </a:xfrm>
          <a:custGeom>
            <a:avLst/>
            <a:gdLst/>
            <a:ahLst/>
            <a:cxnLst/>
            <a:rect r="r" b="b" t="t" l="l"/>
            <a:pathLst>
              <a:path h="6322560" w="4284139">
                <a:moveTo>
                  <a:pt x="0" y="0"/>
                </a:moveTo>
                <a:lnTo>
                  <a:pt x="4284139" y="0"/>
                </a:lnTo>
                <a:lnTo>
                  <a:pt x="4284139" y="6322561"/>
                </a:lnTo>
                <a:lnTo>
                  <a:pt x="0" y="63225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42496" y="1145577"/>
            <a:ext cx="16003007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20"/>
              </a:lnSpc>
              <a:spcBef>
                <a:spcPct val="0"/>
              </a:spcBef>
            </a:pPr>
            <a:r>
              <a:rPr lang="en-US" b="true" sz="7600" spc="-190">
                <a:solidFill>
                  <a:srgbClr val="E63946"/>
                </a:solidFill>
                <a:latin typeface="Gatwick Bold"/>
                <a:ea typeface="Gatwick Bold"/>
                <a:cs typeface="Gatwick Bold"/>
                <a:sym typeface="Gatwick Bold"/>
              </a:rPr>
              <a:t>Introduction - Pipeline Flow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925562" y="2674716"/>
            <a:ext cx="11524546" cy="106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Boost contrast and nor</a:t>
            </a: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malize lighting (RGB→YUV + adaptive histogram equalization) for clearer sign appearance.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68839" y="2836642"/>
            <a:ext cx="2251926" cy="902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50"/>
              </a:lnSpc>
              <a:spcBef>
                <a:spcPct val="0"/>
              </a:spcBef>
            </a:pP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Image enhance</a:t>
            </a: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68839" y="4062461"/>
            <a:ext cx="2251926" cy="902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50"/>
              </a:lnSpc>
              <a:spcBef>
                <a:spcPct val="0"/>
              </a:spcBef>
            </a:pP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Color</a:t>
            </a: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seg</a:t>
            </a: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mentation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68839" y="5432156"/>
            <a:ext cx="2251926" cy="902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50"/>
              </a:lnSpc>
              <a:spcBef>
                <a:spcPct val="0"/>
              </a:spcBef>
            </a:pP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Si</a:t>
            </a: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g</a:t>
            </a: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n localization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8839" y="6658976"/>
            <a:ext cx="2251926" cy="902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50"/>
              </a:lnSpc>
              <a:spcBef>
                <a:spcPct val="0"/>
              </a:spcBef>
            </a:pP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HOG Feature</a:t>
            </a: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extraction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68839" y="8028670"/>
            <a:ext cx="2251926" cy="902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3450"/>
              </a:lnSpc>
              <a:spcBef>
                <a:spcPct val="0"/>
              </a:spcBef>
            </a:pP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SVM</a:t>
            </a:r>
            <a:r>
              <a:rPr lang="en-US" b="true" sz="230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classification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925562" y="4044411"/>
            <a:ext cx="11524546" cy="106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Convert to HSV and thresho</a:t>
            </a: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ld hue ranges to isolate red/blue/yellow candidate regions.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925562" y="5270230"/>
            <a:ext cx="11524546" cy="106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Find s</a:t>
            </a: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ign candidates with Hough circle detection and contour/polygon analysis (tri/quad detection).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925562" y="6573250"/>
            <a:ext cx="11524546" cy="106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Compute gradient-or</a:t>
            </a: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ientation histograms on normalized patches (e.g., 64×64, 8×8 cells) to form robust descriptors.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925562" y="7800070"/>
            <a:ext cx="11524546" cy="1064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Train an </a:t>
            </a:r>
            <a:r>
              <a:rPr lang="en-US" sz="2799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SVM to classify HOG vectors into traffic-sign categories.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336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311176" y="1585877"/>
            <a:ext cx="7088237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Prior Work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15928" y="3024765"/>
            <a:ext cx="15703580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Extensive research has been conducted on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traffic sign detection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using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Deep Convolutional Neural Networks (CNNs)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Support Vector Machines (SVMs)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15928" y="4414373"/>
            <a:ext cx="11286844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Greenhalgh et al. (2012) — German Traffic Sign Detection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5928" y="5314040"/>
            <a:ext cx="16267073" cy="42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Proposed a two-step method: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11176" y="6177093"/>
            <a:ext cx="645955" cy="647403"/>
            <a:chOff x="0" y="0"/>
            <a:chExt cx="861273" cy="8632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36" y="6350"/>
              <a:ext cx="848617" cy="850519"/>
            </a:xfrm>
            <a:custGeom>
              <a:avLst/>
              <a:gdLst/>
              <a:ahLst/>
              <a:cxnLst/>
              <a:rect r="r" b="b" t="t" l="l"/>
              <a:pathLst>
                <a:path h="850519" w="848617">
                  <a:moveTo>
                    <a:pt x="0" y="158750"/>
                  </a:moveTo>
                  <a:cubicBezTo>
                    <a:pt x="0" y="71120"/>
                    <a:pt x="70961" y="0"/>
                    <a:pt x="158395" y="0"/>
                  </a:cubicBezTo>
                  <a:lnTo>
                    <a:pt x="690222" y="0"/>
                  </a:lnTo>
                  <a:cubicBezTo>
                    <a:pt x="777656" y="0"/>
                    <a:pt x="848617" y="71120"/>
                    <a:pt x="848617" y="158750"/>
                  </a:cubicBezTo>
                  <a:lnTo>
                    <a:pt x="848617" y="691769"/>
                  </a:lnTo>
                  <a:cubicBezTo>
                    <a:pt x="848617" y="779399"/>
                    <a:pt x="777656" y="850519"/>
                    <a:pt x="690222" y="850519"/>
                  </a:cubicBezTo>
                  <a:lnTo>
                    <a:pt x="158395" y="850519"/>
                  </a:lnTo>
                  <a:cubicBezTo>
                    <a:pt x="70961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61289" cy="863219"/>
            </a:xfrm>
            <a:custGeom>
              <a:avLst/>
              <a:gdLst/>
              <a:ahLst/>
              <a:cxnLst/>
              <a:rect r="r" b="b" t="t" l="l"/>
              <a:pathLst>
                <a:path h="863219" w="861289">
                  <a:moveTo>
                    <a:pt x="0" y="165100"/>
                  </a:moveTo>
                  <a:cubicBezTo>
                    <a:pt x="0" y="73914"/>
                    <a:pt x="73749" y="0"/>
                    <a:pt x="164731" y="0"/>
                  </a:cubicBezTo>
                  <a:lnTo>
                    <a:pt x="696558" y="0"/>
                  </a:lnTo>
                  <a:lnTo>
                    <a:pt x="696558" y="6350"/>
                  </a:lnTo>
                  <a:lnTo>
                    <a:pt x="696558" y="0"/>
                  </a:lnTo>
                  <a:lnTo>
                    <a:pt x="696558" y="6350"/>
                  </a:lnTo>
                  <a:lnTo>
                    <a:pt x="696558" y="0"/>
                  </a:lnTo>
                  <a:cubicBezTo>
                    <a:pt x="787540" y="0"/>
                    <a:pt x="861289" y="73914"/>
                    <a:pt x="861289" y="165100"/>
                  </a:cubicBezTo>
                  <a:lnTo>
                    <a:pt x="854953" y="165100"/>
                  </a:lnTo>
                  <a:lnTo>
                    <a:pt x="861289" y="165100"/>
                  </a:lnTo>
                  <a:lnTo>
                    <a:pt x="861289" y="698119"/>
                  </a:lnTo>
                  <a:lnTo>
                    <a:pt x="854953" y="698119"/>
                  </a:lnTo>
                  <a:lnTo>
                    <a:pt x="861289" y="698119"/>
                  </a:lnTo>
                  <a:cubicBezTo>
                    <a:pt x="861289" y="789305"/>
                    <a:pt x="787540" y="863219"/>
                    <a:pt x="696558" y="863219"/>
                  </a:cubicBezTo>
                  <a:lnTo>
                    <a:pt x="696558" y="856869"/>
                  </a:lnTo>
                  <a:lnTo>
                    <a:pt x="696558" y="863219"/>
                  </a:lnTo>
                  <a:lnTo>
                    <a:pt x="164731" y="863219"/>
                  </a:lnTo>
                  <a:lnTo>
                    <a:pt x="164731" y="856869"/>
                  </a:lnTo>
                  <a:lnTo>
                    <a:pt x="164731" y="863219"/>
                  </a:lnTo>
                  <a:cubicBezTo>
                    <a:pt x="73749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36" y="165100"/>
                  </a:lnTo>
                  <a:lnTo>
                    <a:pt x="0" y="165100"/>
                  </a:lnTo>
                  <a:moveTo>
                    <a:pt x="12672" y="165100"/>
                  </a:moveTo>
                  <a:lnTo>
                    <a:pt x="12672" y="698119"/>
                  </a:lnTo>
                  <a:lnTo>
                    <a:pt x="6336" y="698119"/>
                  </a:lnTo>
                  <a:lnTo>
                    <a:pt x="12672" y="698119"/>
                  </a:lnTo>
                  <a:cubicBezTo>
                    <a:pt x="12672" y="782320"/>
                    <a:pt x="80718" y="850519"/>
                    <a:pt x="164731" y="850519"/>
                  </a:cubicBezTo>
                  <a:lnTo>
                    <a:pt x="696558" y="850519"/>
                  </a:lnTo>
                  <a:cubicBezTo>
                    <a:pt x="780571" y="850519"/>
                    <a:pt x="848617" y="782320"/>
                    <a:pt x="848617" y="698119"/>
                  </a:cubicBezTo>
                  <a:lnTo>
                    <a:pt x="848617" y="165100"/>
                  </a:lnTo>
                  <a:cubicBezTo>
                    <a:pt x="848617" y="80899"/>
                    <a:pt x="780571" y="12700"/>
                    <a:pt x="696558" y="12700"/>
                  </a:cubicBezTo>
                  <a:lnTo>
                    <a:pt x="164731" y="12700"/>
                  </a:lnTo>
                  <a:lnTo>
                    <a:pt x="164731" y="6350"/>
                  </a:lnTo>
                  <a:lnTo>
                    <a:pt x="164731" y="12700"/>
                  </a:lnTo>
                  <a:cubicBezTo>
                    <a:pt x="80718" y="12700"/>
                    <a:pt x="12672" y="80899"/>
                    <a:pt x="12672" y="1651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22028" y="6273087"/>
            <a:ext cx="424252" cy="465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35263" y="6241090"/>
            <a:ext cx="6924487" cy="44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MSER (Maximally Stable Extremal Regions)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35263" y="6796962"/>
            <a:ext cx="7037344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Extracted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candidate areas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of traffic signs by identifying stable regions in varying illumination and contrast.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621421" y="6177093"/>
            <a:ext cx="645955" cy="647403"/>
            <a:chOff x="0" y="0"/>
            <a:chExt cx="861273" cy="86320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36" y="6350"/>
              <a:ext cx="848617" cy="850519"/>
            </a:xfrm>
            <a:custGeom>
              <a:avLst/>
              <a:gdLst/>
              <a:ahLst/>
              <a:cxnLst/>
              <a:rect r="r" b="b" t="t" l="l"/>
              <a:pathLst>
                <a:path h="850519" w="848617">
                  <a:moveTo>
                    <a:pt x="0" y="158750"/>
                  </a:moveTo>
                  <a:cubicBezTo>
                    <a:pt x="0" y="71120"/>
                    <a:pt x="70961" y="0"/>
                    <a:pt x="158395" y="0"/>
                  </a:cubicBezTo>
                  <a:lnTo>
                    <a:pt x="690222" y="0"/>
                  </a:lnTo>
                  <a:cubicBezTo>
                    <a:pt x="777656" y="0"/>
                    <a:pt x="848617" y="71120"/>
                    <a:pt x="848617" y="158750"/>
                  </a:cubicBezTo>
                  <a:lnTo>
                    <a:pt x="848617" y="691769"/>
                  </a:lnTo>
                  <a:cubicBezTo>
                    <a:pt x="848617" y="779399"/>
                    <a:pt x="777656" y="850519"/>
                    <a:pt x="690222" y="850519"/>
                  </a:cubicBezTo>
                  <a:lnTo>
                    <a:pt x="158395" y="850519"/>
                  </a:lnTo>
                  <a:cubicBezTo>
                    <a:pt x="70961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61289" cy="863219"/>
            </a:xfrm>
            <a:custGeom>
              <a:avLst/>
              <a:gdLst/>
              <a:ahLst/>
              <a:cxnLst/>
              <a:rect r="r" b="b" t="t" l="l"/>
              <a:pathLst>
                <a:path h="863219" w="861289">
                  <a:moveTo>
                    <a:pt x="0" y="165100"/>
                  </a:moveTo>
                  <a:cubicBezTo>
                    <a:pt x="0" y="73914"/>
                    <a:pt x="73749" y="0"/>
                    <a:pt x="164731" y="0"/>
                  </a:cubicBezTo>
                  <a:lnTo>
                    <a:pt x="696558" y="0"/>
                  </a:lnTo>
                  <a:lnTo>
                    <a:pt x="696558" y="6350"/>
                  </a:lnTo>
                  <a:lnTo>
                    <a:pt x="696558" y="0"/>
                  </a:lnTo>
                  <a:lnTo>
                    <a:pt x="696558" y="6350"/>
                  </a:lnTo>
                  <a:lnTo>
                    <a:pt x="696558" y="0"/>
                  </a:lnTo>
                  <a:cubicBezTo>
                    <a:pt x="787540" y="0"/>
                    <a:pt x="861289" y="73914"/>
                    <a:pt x="861289" y="165100"/>
                  </a:cubicBezTo>
                  <a:lnTo>
                    <a:pt x="854953" y="165100"/>
                  </a:lnTo>
                  <a:lnTo>
                    <a:pt x="861289" y="165100"/>
                  </a:lnTo>
                  <a:lnTo>
                    <a:pt x="861289" y="698119"/>
                  </a:lnTo>
                  <a:lnTo>
                    <a:pt x="854953" y="698119"/>
                  </a:lnTo>
                  <a:lnTo>
                    <a:pt x="861289" y="698119"/>
                  </a:lnTo>
                  <a:cubicBezTo>
                    <a:pt x="861289" y="789305"/>
                    <a:pt x="787540" y="863219"/>
                    <a:pt x="696558" y="863219"/>
                  </a:cubicBezTo>
                  <a:lnTo>
                    <a:pt x="696558" y="856869"/>
                  </a:lnTo>
                  <a:lnTo>
                    <a:pt x="696558" y="863219"/>
                  </a:lnTo>
                  <a:lnTo>
                    <a:pt x="164731" y="863219"/>
                  </a:lnTo>
                  <a:lnTo>
                    <a:pt x="164731" y="856869"/>
                  </a:lnTo>
                  <a:lnTo>
                    <a:pt x="164731" y="863219"/>
                  </a:lnTo>
                  <a:cubicBezTo>
                    <a:pt x="73749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36" y="165100"/>
                  </a:lnTo>
                  <a:lnTo>
                    <a:pt x="0" y="165100"/>
                  </a:lnTo>
                  <a:moveTo>
                    <a:pt x="12672" y="165100"/>
                  </a:moveTo>
                  <a:lnTo>
                    <a:pt x="12672" y="698119"/>
                  </a:lnTo>
                  <a:lnTo>
                    <a:pt x="6336" y="698119"/>
                  </a:lnTo>
                  <a:lnTo>
                    <a:pt x="12672" y="698119"/>
                  </a:lnTo>
                  <a:cubicBezTo>
                    <a:pt x="12672" y="782320"/>
                    <a:pt x="80718" y="850519"/>
                    <a:pt x="164731" y="850519"/>
                  </a:cubicBezTo>
                  <a:lnTo>
                    <a:pt x="696558" y="850519"/>
                  </a:lnTo>
                  <a:cubicBezTo>
                    <a:pt x="780571" y="850519"/>
                    <a:pt x="848617" y="782320"/>
                    <a:pt x="848617" y="698119"/>
                  </a:cubicBezTo>
                  <a:lnTo>
                    <a:pt x="848617" y="165100"/>
                  </a:lnTo>
                  <a:cubicBezTo>
                    <a:pt x="848617" y="80899"/>
                    <a:pt x="780571" y="12700"/>
                    <a:pt x="696558" y="12700"/>
                  </a:cubicBezTo>
                  <a:lnTo>
                    <a:pt x="164731" y="12700"/>
                  </a:lnTo>
                  <a:lnTo>
                    <a:pt x="164731" y="6350"/>
                  </a:lnTo>
                  <a:lnTo>
                    <a:pt x="164731" y="12700"/>
                  </a:lnTo>
                  <a:cubicBezTo>
                    <a:pt x="80718" y="12700"/>
                    <a:pt x="12672" y="80899"/>
                    <a:pt x="12672" y="1651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9732274" y="6273087"/>
            <a:ext cx="424252" cy="465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545508" y="6241090"/>
            <a:ext cx="5405231" cy="44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SVM Classifier with HOG Features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545508" y="6796962"/>
            <a:ext cx="6198222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Trained on features extracted from these candidate regions for precise classification.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15928" y="8023157"/>
            <a:ext cx="15427802" cy="871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This approach achieved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high accuracy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on the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GTSRB (German Traffic Sign Recognition Benchmark) dataset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, proving the effectiveness of combining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MSER + HOG + SVM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336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311176" y="3044553"/>
            <a:ext cx="4252912" cy="569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Rise of Deep Learning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11176" y="3837955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With the rise of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Deep Learning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, researchers adopted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Deep Neural Networks (DNNs)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for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end-to-end recognition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11176" y="4386834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DNN-based models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automatically learn both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feature extraction and classification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, eliminating manual feature design.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47639" y="5433692"/>
            <a:ext cx="4627810" cy="569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312F2B"/>
                </a:solidFill>
                <a:latin typeface="Arimo"/>
                <a:ea typeface="Arimo"/>
                <a:cs typeface="Arimo"/>
                <a:sym typeface="Arimo"/>
              </a:rPr>
              <a:t>Deep CNN Architectures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1176" y="6222480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German scientists trained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deep CNN architectures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for traffic sign recognition, achieving: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11176" y="6995047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b="true" sz="2187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Accuracy surpassing average human recognition levels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1176" y="7547794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Improved robustness under </a:t>
            </a:r>
            <a:r>
              <a:rPr lang="en-US" b="true" sz="2187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lighting, rotation, and occlusion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conditions.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1176" y="8320362"/>
            <a:ext cx="16303526" cy="548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These advancements laid the foundation for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modern intelligent driving systems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1176" y="1585877"/>
            <a:ext cx="7088237" cy="90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Prior Work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39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3316388"/>
            <a:ext cx="5454693" cy="47625"/>
            <a:chOff x="0" y="0"/>
            <a:chExt cx="3684996" cy="3217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85028" cy="32174"/>
            </a:xfrm>
            <a:custGeom>
              <a:avLst/>
              <a:gdLst/>
              <a:ahLst/>
              <a:cxnLst/>
              <a:rect r="r" b="b" t="t" l="l"/>
              <a:pathLst>
                <a:path h="32174" w="3685028">
                  <a:moveTo>
                    <a:pt x="0" y="0"/>
                  </a:moveTo>
                  <a:lnTo>
                    <a:pt x="3685028" y="0"/>
                  </a:lnTo>
                  <a:lnTo>
                    <a:pt x="3685028" y="32174"/>
                  </a:lnTo>
                  <a:lnTo>
                    <a:pt x="0" y="32174"/>
                  </a:ln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351002" y="5855304"/>
            <a:ext cx="1346320" cy="1392545"/>
          </a:xfrm>
          <a:custGeom>
            <a:avLst/>
            <a:gdLst/>
            <a:ahLst/>
            <a:cxnLst/>
            <a:rect r="r" b="b" t="t" l="l"/>
            <a:pathLst>
              <a:path h="1392545" w="1346320">
                <a:moveTo>
                  <a:pt x="0" y="0"/>
                </a:moveTo>
                <a:lnTo>
                  <a:pt x="1346320" y="0"/>
                </a:lnTo>
                <a:lnTo>
                  <a:pt x="1346320" y="1392545"/>
                </a:lnTo>
                <a:lnTo>
                  <a:pt x="0" y="1392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4381589" y="5873056"/>
            <a:ext cx="1304152" cy="1374793"/>
          </a:xfrm>
          <a:custGeom>
            <a:avLst/>
            <a:gdLst/>
            <a:ahLst/>
            <a:cxnLst/>
            <a:rect r="r" b="b" t="t" l="l"/>
            <a:pathLst>
              <a:path h="1374793" w="1304152">
                <a:moveTo>
                  <a:pt x="0" y="0"/>
                </a:moveTo>
                <a:lnTo>
                  <a:pt x="1304152" y="0"/>
                </a:lnTo>
                <a:lnTo>
                  <a:pt x="1304152" y="1374793"/>
                </a:lnTo>
                <a:lnTo>
                  <a:pt x="0" y="1374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08007" y="7390724"/>
            <a:ext cx="5575386" cy="1954259"/>
          </a:xfrm>
          <a:custGeom>
            <a:avLst/>
            <a:gdLst/>
            <a:ahLst/>
            <a:cxnLst/>
            <a:rect r="r" b="b" t="t" l="l"/>
            <a:pathLst>
              <a:path h="1954259" w="5575386">
                <a:moveTo>
                  <a:pt x="0" y="0"/>
                </a:moveTo>
                <a:lnTo>
                  <a:pt x="5575386" y="0"/>
                </a:lnTo>
                <a:lnTo>
                  <a:pt x="5575386" y="1954259"/>
                </a:lnTo>
                <a:lnTo>
                  <a:pt x="0" y="19542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666750" y="2932928"/>
            <a:ext cx="6057900" cy="361950"/>
            <a:chOff x="0" y="0"/>
            <a:chExt cx="8077200" cy="48260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38100"/>
              <a:ext cx="8077200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8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IMAGE ENHANCEMENT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482600" y="-95250"/>
              <a:ext cx="429736" cy="533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62"/>
                </a:lnSpc>
                <a:spcBef>
                  <a:spcPct val="0"/>
                </a:spcBef>
              </a:pPr>
              <a:r>
                <a:rPr lang="en-US" sz="2187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01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483393" y="2945220"/>
            <a:ext cx="6057900" cy="361950"/>
            <a:chOff x="0" y="0"/>
            <a:chExt cx="8077200" cy="48260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38100"/>
              <a:ext cx="8077200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8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COLOR SEGMENTATION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482600" y="-95250"/>
              <a:ext cx="429736" cy="533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62"/>
                </a:lnSpc>
                <a:spcBef>
                  <a:spcPct val="0"/>
                </a:spcBef>
              </a:pPr>
              <a:r>
                <a:rPr lang="en-US" sz="2187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02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712941" y="6967360"/>
            <a:ext cx="6057900" cy="361950"/>
            <a:chOff x="0" y="0"/>
            <a:chExt cx="8077200" cy="482600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38100"/>
              <a:ext cx="8077200" cy="520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80"/>
                </a:lnSpc>
              </a:pPr>
              <a:r>
                <a:rPr lang="en-US" b="true" sz="2400">
                  <a:solidFill>
                    <a:srgbClr val="003366"/>
                  </a:solidFill>
                  <a:latin typeface="Codec Pro Ultra-Bold"/>
                  <a:ea typeface="Codec Pro Ultra-Bold"/>
                  <a:cs typeface="Codec Pro Ultra-Bold"/>
                  <a:sym typeface="Codec Pro Ultra-Bold"/>
                </a:rPr>
                <a:t>SIGN LOCALISATION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482600" y="-95250"/>
              <a:ext cx="429736" cy="533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62"/>
                </a:lnSpc>
                <a:spcBef>
                  <a:spcPct val="0"/>
                </a:spcBef>
              </a:pPr>
              <a:r>
                <a:rPr lang="en-US" sz="2187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rPr>
                <a:t>03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784997" y="3274666"/>
            <a:ext cx="10233217" cy="47625"/>
            <a:chOff x="0" y="0"/>
            <a:chExt cx="3684996" cy="171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685028" cy="17150"/>
            </a:xfrm>
            <a:custGeom>
              <a:avLst/>
              <a:gdLst/>
              <a:ahLst/>
              <a:cxnLst/>
              <a:rect r="r" b="b" t="t" l="l"/>
              <a:pathLst>
                <a:path h="17150" w="3685028">
                  <a:moveTo>
                    <a:pt x="0" y="0"/>
                  </a:moveTo>
                  <a:lnTo>
                    <a:pt x="3685028" y="0"/>
                  </a:lnTo>
                  <a:lnTo>
                    <a:pt x="3685028" y="17150"/>
                  </a:lnTo>
                  <a:lnTo>
                    <a:pt x="0" y="17150"/>
                  </a:lnTo>
                  <a:close/>
                </a:path>
              </a:pathLst>
            </a:custGeom>
            <a:solidFill>
              <a:srgbClr val="E5E5E0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6954198" y="7300387"/>
            <a:ext cx="10293563" cy="56198"/>
            <a:chOff x="0" y="0"/>
            <a:chExt cx="3684996" cy="2011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685028" cy="20118"/>
            </a:xfrm>
            <a:custGeom>
              <a:avLst/>
              <a:gdLst/>
              <a:ahLst/>
              <a:cxnLst/>
              <a:rect r="r" b="b" t="t" l="l"/>
              <a:pathLst>
                <a:path h="20118" w="3685028">
                  <a:moveTo>
                    <a:pt x="0" y="0"/>
                  </a:moveTo>
                  <a:lnTo>
                    <a:pt x="3685028" y="0"/>
                  </a:lnTo>
                  <a:lnTo>
                    <a:pt x="3685028" y="20118"/>
                  </a:lnTo>
                  <a:lnTo>
                    <a:pt x="0" y="20118"/>
                  </a:lnTo>
                  <a:close/>
                </a:path>
              </a:pathLst>
            </a:custGeom>
            <a:solidFill>
              <a:srgbClr val="E5E5E0"/>
            </a:solid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6845343" y="4350991"/>
            <a:ext cx="4192821" cy="1448429"/>
          </a:xfrm>
          <a:custGeom>
            <a:avLst/>
            <a:gdLst/>
            <a:ahLst/>
            <a:cxnLst/>
            <a:rect r="r" b="b" t="t" l="l"/>
            <a:pathLst>
              <a:path h="1448429" w="4192821">
                <a:moveTo>
                  <a:pt x="0" y="0"/>
                </a:moveTo>
                <a:lnTo>
                  <a:pt x="4192821" y="0"/>
                </a:lnTo>
                <a:lnTo>
                  <a:pt x="4192821" y="1448429"/>
                </a:lnTo>
                <a:lnTo>
                  <a:pt x="0" y="14484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10000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6845343" y="3588991"/>
            <a:ext cx="1017287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80"/>
              </a:lnSpc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Transform into HSV values and segment based on the commonly used colours in traffic signs(red, yellow, blue).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0009313" y="4350991"/>
            <a:ext cx="4192821" cy="1448429"/>
          </a:xfrm>
          <a:custGeom>
            <a:avLst/>
            <a:gdLst/>
            <a:ahLst/>
            <a:cxnLst/>
            <a:rect r="r" b="b" t="t" l="l"/>
            <a:pathLst>
              <a:path h="1448429" w="4192821">
                <a:moveTo>
                  <a:pt x="0" y="0"/>
                </a:moveTo>
                <a:lnTo>
                  <a:pt x="4192821" y="0"/>
                </a:lnTo>
                <a:lnTo>
                  <a:pt x="4192821" y="1448429"/>
                </a:lnTo>
                <a:lnTo>
                  <a:pt x="0" y="14484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99999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14325959" y="3995497"/>
            <a:ext cx="2239990" cy="1408637"/>
          </a:xfrm>
          <a:custGeom>
            <a:avLst/>
            <a:gdLst/>
            <a:ahLst/>
            <a:cxnLst/>
            <a:rect r="r" b="b" t="t" l="l"/>
            <a:pathLst>
              <a:path h="1408637" w="2239990">
                <a:moveTo>
                  <a:pt x="0" y="0"/>
                </a:moveTo>
                <a:lnTo>
                  <a:pt x="2239990" y="0"/>
                </a:lnTo>
                <a:lnTo>
                  <a:pt x="2239990" y="1408637"/>
                </a:lnTo>
                <a:lnTo>
                  <a:pt x="0" y="14086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307" r="-1372" b="-14524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4779691" y="5544473"/>
            <a:ext cx="2238522" cy="1603862"/>
          </a:xfrm>
          <a:custGeom>
            <a:avLst/>
            <a:gdLst/>
            <a:ahLst/>
            <a:cxnLst/>
            <a:rect r="r" b="b" t="t" l="l"/>
            <a:pathLst>
              <a:path h="1603862" w="2238522">
                <a:moveTo>
                  <a:pt x="0" y="0"/>
                </a:moveTo>
                <a:lnTo>
                  <a:pt x="2238522" y="0"/>
                </a:lnTo>
                <a:lnTo>
                  <a:pt x="2238522" y="1603862"/>
                </a:lnTo>
                <a:lnTo>
                  <a:pt x="0" y="16038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4446" r="0" b="0"/>
            </a:stretch>
          </a:blipFill>
        </p:spPr>
      </p:sp>
      <p:grpSp>
        <p:nvGrpSpPr>
          <p:cNvPr name="Group 28" id="28"/>
          <p:cNvGrpSpPr/>
          <p:nvPr/>
        </p:nvGrpSpPr>
        <p:grpSpPr>
          <a:xfrm rot="0">
            <a:off x="1028700" y="1028700"/>
            <a:ext cx="16230600" cy="1609725"/>
            <a:chOff x="0" y="0"/>
            <a:chExt cx="21640800" cy="2146300"/>
          </a:xfrm>
        </p:grpSpPr>
        <p:sp>
          <p:nvSpPr>
            <p:cNvPr name="TextBox 29" id="29"/>
            <p:cNvSpPr txBox="true"/>
            <p:nvPr/>
          </p:nvSpPr>
          <p:spPr>
            <a:xfrm rot="0">
              <a:off x="0" y="-76200"/>
              <a:ext cx="21640800" cy="1587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999"/>
                </a:lnSpc>
              </a:pPr>
              <a:r>
                <a:rPr lang="en-US" b="true" sz="7499" spc="-187">
                  <a:solidFill>
                    <a:srgbClr val="E63946"/>
                  </a:solidFill>
                  <a:latin typeface="Gatwick Ultra-Bold"/>
                  <a:ea typeface="Gatwick Ultra-Bold"/>
                  <a:cs typeface="Gatwick Ultra-Bold"/>
                  <a:sym typeface="Gatwick Ultra-Bold"/>
                </a:rPr>
                <a:t>But what is different?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0" y="1628140"/>
              <a:ext cx="216408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003366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The difference lies in the pre-computation part of the pipeline.</a:t>
              </a: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028700" y="3575865"/>
            <a:ext cx="5695950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80"/>
              </a:lnSpc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Transform camera imag</a:t>
            </a: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e to YUV using equations below and then applying adaptive histogram equalisation: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45229" y="4536012"/>
            <a:ext cx="4245468" cy="1319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Y = 0.299R + 0.587G + 0.114B</a:t>
            </a:r>
          </a:p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U = −0.147R − 0.289G + 0.436B</a:t>
            </a:r>
          </a:p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V = 0.615R − 0.515G − 0.100B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845343" y="7410450"/>
            <a:ext cx="10172870" cy="220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 u="sng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Circle detection:</a:t>
            </a: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 Use the Hough transform to map edge points into parameter space and detect circles robustly</a:t>
            </a:r>
          </a:p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 u="sng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Triangle/rectangle detection:</a:t>
            </a: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 Extract contours from the binary image, apply polygonal fitting to remove noise, then classify shapes by vertex count (3 → triangle, 4 → rectangle).</a:t>
            </a:r>
          </a:p>
          <a:p>
            <a:pPr algn="l" marL="0" indent="0" lvl="0">
              <a:lnSpc>
                <a:spcPts val="288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639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4828904"/>
            <a:ext cx="4851002" cy="2643796"/>
          </a:xfrm>
          <a:custGeom>
            <a:avLst/>
            <a:gdLst/>
            <a:ahLst/>
            <a:cxnLst/>
            <a:rect r="r" b="b" t="t" l="l"/>
            <a:pathLst>
              <a:path h="2643796" w="4851002">
                <a:moveTo>
                  <a:pt x="0" y="0"/>
                </a:moveTo>
                <a:lnTo>
                  <a:pt x="4851002" y="0"/>
                </a:lnTo>
                <a:lnTo>
                  <a:pt x="4851002" y="2643796"/>
                </a:lnTo>
                <a:lnTo>
                  <a:pt x="0" y="26437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413758" y="3955044"/>
            <a:ext cx="7845542" cy="1847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Divide the image into several cells</a:t>
            </a:r>
          </a:p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Collect the gradient direction histogram of each pixel point in each cell </a:t>
            </a:r>
          </a:p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Cells are blocked and normalized</a:t>
            </a:r>
          </a:p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Feature vectors in all the blocks are concatenated 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911844" y="5925005"/>
            <a:ext cx="5483099" cy="699970"/>
          </a:xfrm>
          <a:custGeom>
            <a:avLst/>
            <a:gdLst/>
            <a:ahLst/>
            <a:cxnLst/>
            <a:rect r="r" b="b" t="t" l="l"/>
            <a:pathLst>
              <a:path h="699970" w="5483099">
                <a:moveTo>
                  <a:pt x="0" y="0"/>
                </a:moveTo>
                <a:lnTo>
                  <a:pt x="5483099" y="0"/>
                </a:lnTo>
                <a:lnTo>
                  <a:pt x="5483099" y="699970"/>
                </a:lnTo>
                <a:lnTo>
                  <a:pt x="0" y="6999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028700" y="1028700"/>
            <a:ext cx="16230600" cy="2000250"/>
            <a:chOff x="0" y="0"/>
            <a:chExt cx="21640800" cy="266700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76200"/>
              <a:ext cx="21640800" cy="1587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999"/>
                </a:lnSpc>
              </a:pPr>
              <a:r>
                <a:rPr lang="en-US" b="true" sz="7499" spc="-187">
                  <a:solidFill>
                    <a:srgbClr val="E63946"/>
                  </a:solidFill>
                  <a:latin typeface="Gatwick Ultra-Bold"/>
                  <a:ea typeface="Gatwick Ultra-Bold"/>
                  <a:cs typeface="Gatwick Ultra-Bold"/>
                  <a:sym typeface="Gatwick Ultra-Bold"/>
                </a:rPr>
                <a:t>HOG Extraction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1628140"/>
              <a:ext cx="21640800" cy="10388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</a:pPr>
              <a:r>
                <a:rPr lang="en-US" b="true" sz="2400">
                  <a:solidFill>
                    <a:srgbClr val="003366"/>
                  </a:solidFill>
                  <a:latin typeface="Arimo Bold"/>
                  <a:ea typeface="Arimo Bold"/>
                  <a:cs typeface="Arimo Bold"/>
                  <a:sym typeface="Arimo Bold"/>
                </a:rPr>
                <a:t>HOG is a feature descriptor commonly used for target detection in computer vision and image processing. It can well represent the outline and edge information of traffic signs.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3231144"/>
            <a:ext cx="15774994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80"/>
              </a:lnSpc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T</a:t>
            </a: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he gradient of the traffic sign image in the horizontal and vertical directions of the pixel points (𝑥, 𝑦) is:-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025424" y="4790804"/>
            <a:ext cx="2890773" cy="2571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Horizontal and Vertical Gradients</a:t>
            </a:r>
          </a:p>
          <a:p>
            <a:pPr algn="l">
              <a:lnSpc>
                <a:spcPts val="2880"/>
              </a:lnSpc>
            </a:pPr>
          </a:p>
          <a:p>
            <a:pPr algn="l">
              <a:lnSpc>
                <a:spcPts val="2880"/>
              </a:lnSpc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Magitude</a:t>
            </a:r>
          </a:p>
          <a:p>
            <a:pPr algn="l">
              <a:lnSpc>
                <a:spcPts val="2880"/>
              </a:lnSpc>
            </a:pPr>
          </a:p>
          <a:p>
            <a:pPr algn="l">
              <a:lnSpc>
                <a:spcPts val="2880"/>
              </a:lnSpc>
            </a:pPr>
          </a:p>
          <a:p>
            <a:pPr algn="l" marL="0" indent="0" lvl="0">
              <a:lnSpc>
                <a:spcPts val="2880"/>
              </a:lnSpc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Direction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13758" y="6710700"/>
            <a:ext cx="7845542" cy="148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N = Dimension of HOG feature space</a:t>
            </a:r>
          </a:p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Iw and Ih = dimensions of image</a:t>
            </a:r>
          </a:p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Cw and Ch = dimensions of cell</a:t>
            </a:r>
          </a:p>
          <a:p>
            <a:pPr algn="l" marL="518162" indent="-259081" lvl="1">
              <a:lnSpc>
                <a:spcPts val="2880"/>
              </a:lnSpc>
              <a:buFont typeface="Arial"/>
              <a:buChar char="•"/>
            </a:pPr>
            <a:r>
              <a:rPr lang="en-US" sz="2400">
                <a:solidFill>
                  <a:srgbClr val="003366"/>
                </a:solidFill>
                <a:latin typeface="Codec Pro"/>
                <a:ea typeface="Codec Pro"/>
                <a:cs typeface="Codec Pro"/>
                <a:sym typeface="Codec Pro"/>
              </a:rPr>
              <a:t>B = number of cell in each block</a:t>
            </a: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E639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1028700"/>
            <a:ext cx="16230600" cy="1295400"/>
            <a:chOff x="0" y="0"/>
            <a:chExt cx="21640800" cy="172720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57150"/>
              <a:ext cx="21640800" cy="1149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480"/>
                </a:lnSpc>
              </a:pPr>
              <a:r>
                <a:rPr lang="en-US" b="true" sz="5400" spc="-135">
                  <a:solidFill>
                    <a:srgbClr val="E63946"/>
                  </a:solidFill>
                  <a:latin typeface="Gatwick Ultra-Bold"/>
                  <a:ea typeface="Gatwick Ultra-Bold"/>
                  <a:cs typeface="Gatwick Ultra-Bold"/>
                  <a:sym typeface="Gatwick Ultra-Bold"/>
                </a:rPr>
                <a:t>SVM Training, Evaluation &amp; Conclusion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209040"/>
              <a:ext cx="216408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87475" y="2286000"/>
            <a:ext cx="3544044" cy="44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SVM Formulation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7475" y="2955280"/>
            <a:ext cx="7805886" cy="1319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Map HOG descriptors to a high-dimensional space via kernel methods; training minimises ||ω||²/2 + C∑εᵢ to obtain maximum-margin hyperplane.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7475" y="4656831"/>
            <a:ext cx="4227760" cy="44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Hyperparameters &amp; Kernel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7475" y="5326111"/>
            <a:ext cx="7805886" cy="1319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Select 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penalty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C (from 1 to 200) 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and </a:t>
            </a:r>
            <a:r>
              <a:rPr lang="en-US" sz="2187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kernel (Linear, Polynomial, RBF, Sigmoid)</a:t>
            </a: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to produce optimal trade-off between margin and misclassification.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94639" y="2286000"/>
            <a:ext cx="3544044" cy="449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Validation &amp; Results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94639" y="2955280"/>
            <a:ext cx="7805886" cy="1766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Evaluate on the test set and additional sample subsets — model demonstrates robustness under varying illumination and partial occlusion; failure modes include very small targets, severe reflections, and strong motion blur.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87475" y="6970811"/>
            <a:ext cx="4252912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Conclusion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87475" y="7870477"/>
            <a:ext cx="16303526" cy="100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HOG + SVM provides a computationally efficient and accurate baseline for traffic sign recognition; remaining challenges motivate future work on small-object detection and blur/reflection mitigation.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16954500" cy="8953500"/>
            <a:chOff x="0" y="0"/>
            <a:chExt cx="5734099" cy="30281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5669329" cy="2959540"/>
            </a:xfrm>
            <a:custGeom>
              <a:avLst/>
              <a:gdLst/>
              <a:ahLst/>
              <a:cxnLst/>
              <a:rect r="r" b="b" t="t" l="l"/>
              <a:pathLst>
                <a:path h="2959540" w="5669329">
                  <a:moveTo>
                    <a:pt x="146050" y="2959540"/>
                  </a:moveTo>
                  <a:lnTo>
                    <a:pt x="5523279" y="2959540"/>
                  </a:lnTo>
                  <a:cubicBezTo>
                    <a:pt x="5603289" y="2959540"/>
                    <a:pt x="5669329" y="2893500"/>
                    <a:pt x="5669329" y="2813490"/>
                  </a:cubicBezTo>
                  <a:lnTo>
                    <a:pt x="5669329" y="146050"/>
                  </a:lnTo>
                  <a:cubicBezTo>
                    <a:pt x="5669329" y="66040"/>
                    <a:pt x="5603289" y="0"/>
                    <a:pt x="5523279" y="0"/>
                  </a:cubicBezTo>
                  <a:lnTo>
                    <a:pt x="146050" y="0"/>
                  </a:lnTo>
                  <a:cubicBezTo>
                    <a:pt x="66040" y="0"/>
                    <a:pt x="0" y="66040"/>
                    <a:pt x="0" y="146050"/>
                  </a:cubicBezTo>
                  <a:lnTo>
                    <a:pt x="0" y="2813490"/>
                  </a:lnTo>
                  <a:cubicBezTo>
                    <a:pt x="0" y="2894770"/>
                    <a:pt x="66040" y="2959540"/>
                    <a:pt x="146050" y="2959540"/>
                  </a:cubicBezTo>
                  <a:close/>
                </a:path>
              </a:pathLst>
            </a:custGeom>
            <a:solidFill>
              <a:srgbClr val="003366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734099" cy="3028120"/>
            </a:xfrm>
            <a:custGeom>
              <a:avLst/>
              <a:gdLst/>
              <a:ahLst/>
              <a:cxnLst/>
              <a:rect r="r" b="b" t="t" l="l"/>
              <a:pathLst>
                <a:path h="3028120" w="5734099">
                  <a:moveTo>
                    <a:pt x="5670599" y="74930"/>
                  </a:moveTo>
                  <a:cubicBezTo>
                    <a:pt x="5642659" y="30480"/>
                    <a:pt x="5593129" y="0"/>
                    <a:pt x="5535979" y="0"/>
                  </a:cubicBezTo>
                  <a:lnTo>
                    <a:pt x="158750" y="0"/>
                  </a:lnTo>
                  <a:cubicBezTo>
                    <a:pt x="71120" y="0"/>
                    <a:pt x="0" y="71120"/>
                    <a:pt x="0" y="158750"/>
                  </a:cubicBezTo>
                  <a:lnTo>
                    <a:pt x="0" y="2826190"/>
                  </a:lnTo>
                  <a:cubicBezTo>
                    <a:pt x="0" y="2878260"/>
                    <a:pt x="25400" y="2923980"/>
                    <a:pt x="63500" y="2953190"/>
                  </a:cubicBezTo>
                  <a:cubicBezTo>
                    <a:pt x="91440" y="2997640"/>
                    <a:pt x="140970" y="3028120"/>
                    <a:pt x="216920" y="3028120"/>
                  </a:cubicBezTo>
                  <a:lnTo>
                    <a:pt x="5575349" y="3028120"/>
                  </a:lnTo>
                  <a:cubicBezTo>
                    <a:pt x="5662979" y="3028120"/>
                    <a:pt x="5734099" y="2957000"/>
                    <a:pt x="5734099" y="2869370"/>
                  </a:cubicBezTo>
                  <a:lnTo>
                    <a:pt x="5734099" y="208926"/>
                  </a:lnTo>
                  <a:cubicBezTo>
                    <a:pt x="5734099" y="149860"/>
                    <a:pt x="5708699" y="104140"/>
                    <a:pt x="5670599" y="74930"/>
                  </a:cubicBezTo>
                  <a:close/>
                  <a:moveTo>
                    <a:pt x="12700" y="2826190"/>
                  </a:moveTo>
                  <a:lnTo>
                    <a:pt x="12700" y="158750"/>
                  </a:lnTo>
                  <a:cubicBezTo>
                    <a:pt x="12700" y="78740"/>
                    <a:pt x="78740" y="12700"/>
                    <a:pt x="158750" y="12700"/>
                  </a:cubicBezTo>
                  <a:lnTo>
                    <a:pt x="5535979" y="12700"/>
                  </a:lnTo>
                  <a:cubicBezTo>
                    <a:pt x="5615989" y="12700"/>
                    <a:pt x="5682029" y="78740"/>
                    <a:pt x="5682029" y="158750"/>
                  </a:cubicBezTo>
                  <a:lnTo>
                    <a:pt x="5682029" y="2826190"/>
                  </a:lnTo>
                  <a:cubicBezTo>
                    <a:pt x="5682029" y="2906200"/>
                    <a:pt x="5615989" y="2972240"/>
                    <a:pt x="5535979" y="2972240"/>
                  </a:cubicBezTo>
                  <a:lnTo>
                    <a:pt x="158750" y="2972240"/>
                  </a:lnTo>
                  <a:cubicBezTo>
                    <a:pt x="78740" y="2972240"/>
                    <a:pt x="12700" y="2907470"/>
                    <a:pt x="12700" y="2826190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17376" y="2844411"/>
            <a:ext cx="8980655" cy="1412974"/>
            <a:chOff x="0" y="0"/>
            <a:chExt cx="11974206" cy="18839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0242" y="19050"/>
              <a:ext cx="11953739" cy="1845818"/>
            </a:xfrm>
            <a:custGeom>
              <a:avLst/>
              <a:gdLst/>
              <a:ahLst/>
              <a:cxnLst/>
              <a:rect r="r" b="b" t="t" l="l"/>
              <a:pathLst>
                <a:path h="1845818" w="11953739">
                  <a:moveTo>
                    <a:pt x="0" y="129032"/>
                  </a:moveTo>
                  <a:cubicBezTo>
                    <a:pt x="0" y="57785"/>
                    <a:pt x="31614" y="0"/>
                    <a:pt x="70670" y="0"/>
                  </a:cubicBezTo>
                  <a:lnTo>
                    <a:pt x="11883068" y="0"/>
                  </a:lnTo>
                  <a:cubicBezTo>
                    <a:pt x="11922125" y="0"/>
                    <a:pt x="11953739" y="57785"/>
                    <a:pt x="11953739" y="129032"/>
                  </a:cubicBezTo>
                  <a:lnTo>
                    <a:pt x="11953739" y="1716786"/>
                  </a:lnTo>
                  <a:cubicBezTo>
                    <a:pt x="11953739" y="1788033"/>
                    <a:pt x="11922125" y="1845818"/>
                    <a:pt x="11883068" y="1845818"/>
                  </a:cubicBezTo>
                  <a:lnTo>
                    <a:pt x="70670" y="1845818"/>
                  </a:lnTo>
                  <a:cubicBezTo>
                    <a:pt x="31614" y="1845818"/>
                    <a:pt x="0" y="1788033"/>
                    <a:pt x="0" y="1716786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974237" cy="1883918"/>
            </a:xfrm>
            <a:custGeom>
              <a:avLst/>
              <a:gdLst/>
              <a:ahLst/>
              <a:cxnLst/>
              <a:rect r="r" b="b" t="t" l="l"/>
              <a:pathLst>
                <a:path h="1883918" w="11974237">
                  <a:moveTo>
                    <a:pt x="0" y="148082"/>
                  </a:moveTo>
                  <a:cubicBezTo>
                    <a:pt x="0" y="65913"/>
                    <a:pt x="36393" y="0"/>
                    <a:pt x="80912" y="0"/>
                  </a:cubicBezTo>
                  <a:lnTo>
                    <a:pt x="11893310" y="0"/>
                  </a:lnTo>
                  <a:lnTo>
                    <a:pt x="11893310" y="19050"/>
                  </a:lnTo>
                  <a:lnTo>
                    <a:pt x="11893310" y="0"/>
                  </a:lnTo>
                  <a:cubicBezTo>
                    <a:pt x="11937829" y="0"/>
                    <a:pt x="11974237" y="65913"/>
                    <a:pt x="11974237" y="148082"/>
                  </a:cubicBezTo>
                  <a:lnTo>
                    <a:pt x="11963981" y="148082"/>
                  </a:lnTo>
                  <a:lnTo>
                    <a:pt x="11974237" y="148082"/>
                  </a:lnTo>
                  <a:lnTo>
                    <a:pt x="11974237" y="1735836"/>
                  </a:lnTo>
                  <a:lnTo>
                    <a:pt x="11963981" y="1735836"/>
                  </a:lnTo>
                  <a:lnTo>
                    <a:pt x="11974237" y="1735836"/>
                  </a:lnTo>
                  <a:cubicBezTo>
                    <a:pt x="11974237" y="1818005"/>
                    <a:pt x="11937829" y="1883918"/>
                    <a:pt x="11893310" y="1883918"/>
                  </a:cubicBezTo>
                  <a:lnTo>
                    <a:pt x="11893310" y="1864868"/>
                  </a:lnTo>
                  <a:lnTo>
                    <a:pt x="11893310" y="1883918"/>
                  </a:lnTo>
                  <a:lnTo>
                    <a:pt x="80912" y="1883918"/>
                  </a:lnTo>
                  <a:lnTo>
                    <a:pt x="80912" y="1864868"/>
                  </a:lnTo>
                  <a:lnTo>
                    <a:pt x="80912" y="1883918"/>
                  </a:lnTo>
                  <a:cubicBezTo>
                    <a:pt x="36393" y="1883918"/>
                    <a:pt x="0" y="1818005"/>
                    <a:pt x="0" y="1735836"/>
                  </a:cubicBezTo>
                  <a:lnTo>
                    <a:pt x="0" y="148082"/>
                  </a:lnTo>
                  <a:lnTo>
                    <a:pt x="10242" y="148082"/>
                  </a:lnTo>
                  <a:lnTo>
                    <a:pt x="0" y="148082"/>
                  </a:lnTo>
                  <a:moveTo>
                    <a:pt x="20484" y="148082"/>
                  </a:moveTo>
                  <a:lnTo>
                    <a:pt x="20484" y="1735836"/>
                  </a:lnTo>
                  <a:lnTo>
                    <a:pt x="10242" y="1735836"/>
                  </a:lnTo>
                  <a:lnTo>
                    <a:pt x="20484" y="1735836"/>
                  </a:lnTo>
                  <a:cubicBezTo>
                    <a:pt x="20484" y="1796288"/>
                    <a:pt x="47386" y="1845818"/>
                    <a:pt x="80912" y="1845818"/>
                  </a:cubicBezTo>
                  <a:lnTo>
                    <a:pt x="11893310" y="1845818"/>
                  </a:lnTo>
                  <a:cubicBezTo>
                    <a:pt x="11926905" y="1845818"/>
                    <a:pt x="11953739" y="1796288"/>
                    <a:pt x="11953739" y="1735836"/>
                  </a:cubicBezTo>
                  <a:lnTo>
                    <a:pt x="11953739" y="148082"/>
                  </a:lnTo>
                  <a:cubicBezTo>
                    <a:pt x="11953739" y="87630"/>
                    <a:pt x="11926836" y="38100"/>
                    <a:pt x="11893310" y="38100"/>
                  </a:cubicBezTo>
                  <a:lnTo>
                    <a:pt x="80912" y="38100"/>
                  </a:lnTo>
                  <a:lnTo>
                    <a:pt x="80912" y="19050"/>
                  </a:lnTo>
                  <a:lnTo>
                    <a:pt x="80912" y="38100"/>
                  </a:lnTo>
                  <a:cubicBezTo>
                    <a:pt x="47386" y="38100"/>
                    <a:pt x="20484" y="87630"/>
                    <a:pt x="20484" y="148082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40421" y="2887273"/>
            <a:ext cx="495458" cy="1327249"/>
            <a:chOff x="0" y="0"/>
            <a:chExt cx="660611" cy="176966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0611" cy="1769618"/>
            </a:xfrm>
            <a:custGeom>
              <a:avLst/>
              <a:gdLst/>
              <a:ahLst/>
              <a:cxnLst/>
              <a:rect r="r" b="b" t="t" l="l"/>
              <a:pathLst>
                <a:path h="1769618" w="660611">
                  <a:moveTo>
                    <a:pt x="0" y="83312"/>
                  </a:moveTo>
                  <a:cubicBezTo>
                    <a:pt x="0" y="37338"/>
                    <a:pt x="20074" y="0"/>
                    <a:pt x="44792" y="0"/>
                  </a:cubicBezTo>
                  <a:lnTo>
                    <a:pt x="615819" y="0"/>
                  </a:lnTo>
                  <a:cubicBezTo>
                    <a:pt x="640536" y="0"/>
                    <a:pt x="660611" y="37338"/>
                    <a:pt x="660611" y="83312"/>
                  </a:cubicBezTo>
                  <a:lnTo>
                    <a:pt x="660611" y="1686306"/>
                  </a:lnTo>
                  <a:cubicBezTo>
                    <a:pt x="660611" y="1732280"/>
                    <a:pt x="640536" y="1769618"/>
                    <a:pt x="615819" y="1769618"/>
                  </a:cubicBezTo>
                  <a:lnTo>
                    <a:pt x="44792" y="1769618"/>
                  </a:lnTo>
                  <a:cubicBezTo>
                    <a:pt x="20074" y="1769618"/>
                    <a:pt x="0" y="1732280"/>
                    <a:pt x="0" y="1686306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17376" y="4459196"/>
            <a:ext cx="8980655" cy="1412974"/>
            <a:chOff x="0" y="0"/>
            <a:chExt cx="11974206" cy="188396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0242" y="19050"/>
              <a:ext cx="11953739" cy="1845818"/>
            </a:xfrm>
            <a:custGeom>
              <a:avLst/>
              <a:gdLst/>
              <a:ahLst/>
              <a:cxnLst/>
              <a:rect r="r" b="b" t="t" l="l"/>
              <a:pathLst>
                <a:path h="1845818" w="11953739">
                  <a:moveTo>
                    <a:pt x="0" y="129032"/>
                  </a:moveTo>
                  <a:cubicBezTo>
                    <a:pt x="0" y="57785"/>
                    <a:pt x="31614" y="0"/>
                    <a:pt x="70670" y="0"/>
                  </a:cubicBezTo>
                  <a:lnTo>
                    <a:pt x="11883068" y="0"/>
                  </a:lnTo>
                  <a:cubicBezTo>
                    <a:pt x="11922125" y="0"/>
                    <a:pt x="11953739" y="57785"/>
                    <a:pt x="11953739" y="129032"/>
                  </a:cubicBezTo>
                  <a:lnTo>
                    <a:pt x="11953739" y="1716786"/>
                  </a:lnTo>
                  <a:cubicBezTo>
                    <a:pt x="11953739" y="1788033"/>
                    <a:pt x="11922125" y="1845818"/>
                    <a:pt x="11883068" y="1845818"/>
                  </a:cubicBezTo>
                  <a:lnTo>
                    <a:pt x="70670" y="1845818"/>
                  </a:lnTo>
                  <a:cubicBezTo>
                    <a:pt x="31614" y="1845818"/>
                    <a:pt x="0" y="1788033"/>
                    <a:pt x="0" y="1716786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974237" cy="1883918"/>
            </a:xfrm>
            <a:custGeom>
              <a:avLst/>
              <a:gdLst/>
              <a:ahLst/>
              <a:cxnLst/>
              <a:rect r="r" b="b" t="t" l="l"/>
              <a:pathLst>
                <a:path h="1883918" w="11974237">
                  <a:moveTo>
                    <a:pt x="0" y="148082"/>
                  </a:moveTo>
                  <a:cubicBezTo>
                    <a:pt x="0" y="65913"/>
                    <a:pt x="36393" y="0"/>
                    <a:pt x="80912" y="0"/>
                  </a:cubicBezTo>
                  <a:lnTo>
                    <a:pt x="11893310" y="0"/>
                  </a:lnTo>
                  <a:lnTo>
                    <a:pt x="11893310" y="19050"/>
                  </a:lnTo>
                  <a:lnTo>
                    <a:pt x="11893310" y="0"/>
                  </a:lnTo>
                  <a:cubicBezTo>
                    <a:pt x="11937829" y="0"/>
                    <a:pt x="11974237" y="65913"/>
                    <a:pt x="11974237" y="148082"/>
                  </a:cubicBezTo>
                  <a:lnTo>
                    <a:pt x="11963981" y="148082"/>
                  </a:lnTo>
                  <a:lnTo>
                    <a:pt x="11974237" y="148082"/>
                  </a:lnTo>
                  <a:lnTo>
                    <a:pt x="11974237" y="1735836"/>
                  </a:lnTo>
                  <a:lnTo>
                    <a:pt x="11963981" y="1735836"/>
                  </a:lnTo>
                  <a:lnTo>
                    <a:pt x="11974237" y="1735836"/>
                  </a:lnTo>
                  <a:cubicBezTo>
                    <a:pt x="11974237" y="1818005"/>
                    <a:pt x="11937829" y="1883918"/>
                    <a:pt x="11893310" y="1883918"/>
                  </a:cubicBezTo>
                  <a:lnTo>
                    <a:pt x="11893310" y="1864868"/>
                  </a:lnTo>
                  <a:lnTo>
                    <a:pt x="11893310" y="1883918"/>
                  </a:lnTo>
                  <a:lnTo>
                    <a:pt x="80912" y="1883918"/>
                  </a:lnTo>
                  <a:lnTo>
                    <a:pt x="80912" y="1864868"/>
                  </a:lnTo>
                  <a:lnTo>
                    <a:pt x="80912" y="1883918"/>
                  </a:lnTo>
                  <a:cubicBezTo>
                    <a:pt x="36393" y="1883918"/>
                    <a:pt x="0" y="1818005"/>
                    <a:pt x="0" y="1735836"/>
                  </a:cubicBezTo>
                  <a:lnTo>
                    <a:pt x="0" y="148082"/>
                  </a:lnTo>
                  <a:lnTo>
                    <a:pt x="10242" y="148082"/>
                  </a:lnTo>
                  <a:lnTo>
                    <a:pt x="0" y="148082"/>
                  </a:lnTo>
                  <a:moveTo>
                    <a:pt x="20484" y="148082"/>
                  </a:moveTo>
                  <a:lnTo>
                    <a:pt x="20484" y="1735836"/>
                  </a:lnTo>
                  <a:lnTo>
                    <a:pt x="10242" y="1735836"/>
                  </a:lnTo>
                  <a:lnTo>
                    <a:pt x="20484" y="1735836"/>
                  </a:lnTo>
                  <a:cubicBezTo>
                    <a:pt x="20484" y="1796288"/>
                    <a:pt x="47386" y="1845818"/>
                    <a:pt x="80912" y="1845818"/>
                  </a:cubicBezTo>
                  <a:lnTo>
                    <a:pt x="11893310" y="1845818"/>
                  </a:lnTo>
                  <a:cubicBezTo>
                    <a:pt x="11926905" y="1845818"/>
                    <a:pt x="11953739" y="1796288"/>
                    <a:pt x="11953739" y="1735836"/>
                  </a:cubicBezTo>
                  <a:lnTo>
                    <a:pt x="11953739" y="148082"/>
                  </a:lnTo>
                  <a:cubicBezTo>
                    <a:pt x="11953739" y="87630"/>
                    <a:pt x="11926836" y="38100"/>
                    <a:pt x="11893310" y="38100"/>
                  </a:cubicBezTo>
                  <a:lnTo>
                    <a:pt x="80912" y="38100"/>
                  </a:lnTo>
                  <a:lnTo>
                    <a:pt x="80912" y="19050"/>
                  </a:lnTo>
                  <a:lnTo>
                    <a:pt x="80912" y="38100"/>
                  </a:lnTo>
                  <a:cubicBezTo>
                    <a:pt x="47386" y="38100"/>
                    <a:pt x="20484" y="87630"/>
                    <a:pt x="20484" y="148082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40421" y="4502058"/>
            <a:ext cx="495458" cy="1327249"/>
            <a:chOff x="0" y="0"/>
            <a:chExt cx="660611" cy="176966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60611" cy="1769618"/>
            </a:xfrm>
            <a:custGeom>
              <a:avLst/>
              <a:gdLst/>
              <a:ahLst/>
              <a:cxnLst/>
              <a:rect r="r" b="b" t="t" l="l"/>
              <a:pathLst>
                <a:path h="1769618" w="660611">
                  <a:moveTo>
                    <a:pt x="0" y="83312"/>
                  </a:moveTo>
                  <a:cubicBezTo>
                    <a:pt x="0" y="37338"/>
                    <a:pt x="20074" y="0"/>
                    <a:pt x="44792" y="0"/>
                  </a:cubicBezTo>
                  <a:lnTo>
                    <a:pt x="615819" y="0"/>
                  </a:lnTo>
                  <a:cubicBezTo>
                    <a:pt x="640536" y="0"/>
                    <a:pt x="660611" y="37338"/>
                    <a:pt x="660611" y="83312"/>
                  </a:cubicBezTo>
                  <a:lnTo>
                    <a:pt x="660611" y="1686306"/>
                  </a:lnTo>
                  <a:cubicBezTo>
                    <a:pt x="660611" y="1732280"/>
                    <a:pt x="640536" y="1769618"/>
                    <a:pt x="615819" y="1769618"/>
                  </a:cubicBezTo>
                  <a:lnTo>
                    <a:pt x="44792" y="1769618"/>
                  </a:lnTo>
                  <a:cubicBezTo>
                    <a:pt x="20074" y="1769618"/>
                    <a:pt x="0" y="1732280"/>
                    <a:pt x="0" y="1686306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17376" y="6073981"/>
            <a:ext cx="8980655" cy="1412974"/>
            <a:chOff x="0" y="0"/>
            <a:chExt cx="11974206" cy="188396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0242" y="19050"/>
              <a:ext cx="11953739" cy="1845818"/>
            </a:xfrm>
            <a:custGeom>
              <a:avLst/>
              <a:gdLst/>
              <a:ahLst/>
              <a:cxnLst/>
              <a:rect r="r" b="b" t="t" l="l"/>
              <a:pathLst>
                <a:path h="1845818" w="11953739">
                  <a:moveTo>
                    <a:pt x="0" y="129032"/>
                  </a:moveTo>
                  <a:cubicBezTo>
                    <a:pt x="0" y="57785"/>
                    <a:pt x="31614" y="0"/>
                    <a:pt x="70670" y="0"/>
                  </a:cubicBezTo>
                  <a:lnTo>
                    <a:pt x="11883068" y="0"/>
                  </a:lnTo>
                  <a:cubicBezTo>
                    <a:pt x="11922125" y="0"/>
                    <a:pt x="11953739" y="57785"/>
                    <a:pt x="11953739" y="129032"/>
                  </a:cubicBezTo>
                  <a:lnTo>
                    <a:pt x="11953739" y="1716786"/>
                  </a:lnTo>
                  <a:cubicBezTo>
                    <a:pt x="11953739" y="1788033"/>
                    <a:pt x="11922125" y="1845818"/>
                    <a:pt x="11883068" y="1845818"/>
                  </a:cubicBezTo>
                  <a:lnTo>
                    <a:pt x="70670" y="1845818"/>
                  </a:lnTo>
                  <a:cubicBezTo>
                    <a:pt x="31614" y="1845818"/>
                    <a:pt x="0" y="1788033"/>
                    <a:pt x="0" y="1716786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974237" cy="1883918"/>
            </a:xfrm>
            <a:custGeom>
              <a:avLst/>
              <a:gdLst/>
              <a:ahLst/>
              <a:cxnLst/>
              <a:rect r="r" b="b" t="t" l="l"/>
              <a:pathLst>
                <a:path h="1883918" w="11974237">
                  <a:moveTo>
                    <a:pt x="0" y="148082"/>
                  </a:moveTo>
                  <a:cubicBezTo>
                    <a:pt x="0" y="65913"/>
                    <a:pt x="36393" y="0"/>
                    <a:pt x="80912" y="0"/>
                  </a:cubicBezTo>
                  <a:lnTo>
                    <a:pt x="11893310" y="0"/>
                  </a:lnTo>
                  <a:lnTo>
                    <a:pt x="11893310" y="19050"/>
                  </a:lnTo>
                  <a:lnTo>
                    <a:pt x="11893310" y="0"/>
                  </a:lnTo>
                  <a:cubicBezTo>
                    <a:pt x="11937829" y="0"/>
                    <a:pt x="11974237" y="65913"/>
                    <a:pt x="11974237" y="148082"/>
                  </a:cubicBezTo>
                  <a:lnTo>
                    <a:pt x="11963981" y="148082"/>
                  </a:lnTo>
                  <a:lnTo>
                    <a:pt x="11974237" y="148082"/>
                  </a:lnTo>
                  <a:lnTo>
                    <a:pt x="11974237" y="1735836"/>
                  </a:lnTo>
                  <a:lnTo>
                    <a:pt x="11963981" y="1735836"/>
                  </a:lnTo>
                  <a:lnTo>
                    <a:pt x="11974237" y="1735836"/>
                  </a:lnTo>
                  <a:cubicBezTo>
                    <a:pt x="11974237" y="1818005"/>
                    <a:pt x="11937829" y="1883918"/>
                    <a:pt x="11893310" y="1883918"/>
                  </a:cubicBezTo>
                  <a:lnTo>
                    <a:pt x="11893310" y="1864868"/>
                  </a:lnTo>
                  <a:lnTo>
                    <a:pt x="11893310" y="1883918"/>
                  </a:lnTo>
                  <a:lnTo>
                    <a:pt x="80912" y="1883918"/>
                  </a:lnTo>
                  <a:lnTo>
                    <a:pt x="80912" y="1864868"/>
                  </a:lnTo>
                  <a:lnTo>
                    <a:pt x="80912" y="1883918"/>
                  </a:lnTo>
                  <a:cubicBezTo>
                    <a:pt x="36393" y="1883918"/>
                    <a:pt x="0" y="1818005"/>
                    <a:pt x="0" y="1735836"/>
                  </a:cubicBezTo>
                  <a:lnTo>
                    <a:pt x="0" y="148082"/>
                  </a:lnTo>
                  <a:lnTo>
                    <a:pt x="10242" y="148082"/>
                  </a:lnTo>
                  <a:lnTo>
                    <a:pt x="0" y="148082"/>
                  </a:lnTo>
                  <a:moveTo>
                    <a:pt x="20484" y="148082"/>
                  </a:moveTo>
                  <a:lnTo>
                    <a:pt x="20484" y="1735836"/>
                  </a:lnTo>
                  <a:lnTo>
                    <a:pt x="10242" y="1735836"/>
                  </a:lnTo>
                  <a:lnTo>
                    <a:pt x="20484" y="1735836"/>
                  </a:lnTo>
                  <a:cubicBezTo>
                    <a:pt x="20484" y="1796288"/>
                    <a:pt x="47386" y="1845818"/>
                    <a:pt x="80912" y="1845818"/>
                  </a:cubicBezTo>
                  <a:lnTo>
                    <a:pt x="11893310" y="1845818"/>
                  </a:lnTo>
                  <a:cubicBezTo>
                    <a:pt x="11926905" y="1845818"/>
                    <a:pt x="11953739" y="1796288"/>
                    <a:pt x="11953739" y="1735836"/>
                  </a:cubicBezTo>
                  <a:lnTo>
                    <a:pt x="11953739" y="148082"/>
                  </a:lnTo>
                  <a:cubicBezTo>
                    <a:pt x="11953739" y="87630"/>
                    <a:pt x="11926836" y="38100"/>
                    <a:pt x="11893310" y="38100"/>
                  </a:cubicBezTo>
                  <a:lnTo>
                    <a:pt x="80912" y="38100"/>
                  </a:lnTo>
                  <a:lnTo>
                    <a:pt x="80912" y="19050"/>
                  </a:lnTo>
                  <a:lnTo>
                    <a:pt x="80912" y="38100"/>
                  </a:lnTo>
                  <a:cubicBezTo>
                    <a:pt x="47386" y="38100"/>
                    <a:pt x="20484" y="87630"/>
                    <a:pt x="20484" y="148082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940421" y="6116843"/>
            <a:ext cx="495458" cy="1327249"/>
            <a:chOff x="0" y="0"/>
            <a:chExt cx="660611" cy="176966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60611" cy="1769618"/>
            </a:xfrm>
            <a:custGeom>
              <a:avLst/>
              <a:gdLst/>
              <a:ahLst/>
              <a:cxnLst/>
              <a:rect r="r" b="b" t="t" l="l"/>
              <a:pathLst>
                <a:path h="1769618" w="660611">
                  <a:moveTo>
                    <a:pt x="0" y="83312"/>
                  </a:moveTo>
                  <a:cubicBezTo>
                    <a:pt x="0" y="37338"/>
                    <a:pt x="20074" y="0"/>
                    <a:pt x="44792" y="0"/>
                  </a:cubicBezTo>
                  <a:lnTo>
                    <a:pt x="615819" y="0"/>
                  </a:lnTo>
                  <a:cubicBezTo>
                    <a:pt x="640536" y="0"/>
                    <a:pt x="660611" y="37338"/>
                    <a:pt x="660611" y="83312"/>
                  </a:cubicBezTo>
                  <a:lnTo>
                    <a:pt x="660611" y="1686306"/>
                  </a:lnTo>
                  <a:cubicBezTo>
                    <a:pt x="660611" y="1732280"/>
                    <a:pt x="640536" y="1769618"/>
                    <a:pt x="615819" y="1769618"/>
                  </a:cubicBezTo>
                  <a:lnTo>
                    <a:pt x="44792" y="1769618"/>
                  </a:lnTo>
                  <a:cubicBezTo>
                    <a:pt x="20074" y="1769618"/>
                    <a:pt x="0" y="1732280"/>
                    <a:pt x="0" y="1686306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917376" y="7688766"/>
            <a:ext cx="8980655" cy="1412974"/>
            <a:chOff x="0" y="0"/>
            <a:chExt cx="11974206" cy="188396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10242" y="19050"/>
              <a:ext cx="11953739" cy="1845818"/>
            </a:xfrm>
            <a:custGeom>
              <a:avLst/>
              <a:gdLst/>
              <a:ahLst/>
              <a:cxnLst/>
              <a:rect r="r" b="b" t="t" l="l"/>
              <a:pathLst>
                <a:path h="1845818" w="11953739">
                  <a:moveTo>
                    <a:pt x="0" y="129032"/>
                  </a:moveTo>
                  <a:cubicBezTo>
                    <a:pt x="0" y="57785"/>
                    <a:pt x="31614" y="0"/>
                    <a:pt x="70670" y="0"/>
                  </a:cubicBezTo>
                  <a:lnTo>
                    <a:pt x="11883068" y="0"/>
                  </a:lnTo>
                  <a:cubicBezTo>
                    <a:pt x="11922125" y="0"/>
                    <a:pt x="11953739" y="57785"/>
                    <a:pt x="11953739" y="129032"/>
                  </a:cubicBezTo>
                  <a:lnTo>
                    <a:pt x="11953739" y="1716786"/>
                  </a:lnTo>
                  <a:cubicBezTo>
                    <a:pt x="11953739" y="1788033"/>
                    <a:pt x="11922125" y="1845818"/>
                    <a:pt x="11883068" y="1845818"/>
                  </a:cubicBezTo>
                  <a:lnTo>
                    <a:pt x="70670" y="1845818"/>
                  </a:lnTo>
                  <a:cubicBezTo>
                    <a:pt x="31614" y="1845818"/>
                    <a:pt x="0" y="1788033"/>
                    <a:pt x="0" y="1716786"/>
                  </a:cubicBezTo>
                  <a:close/>
                </a:path>
              </a:pathLst>
            </a:custGeom>
            <a:solidFill>
              <a:srgbClr val="FFFFFF">
                <a:alpha val="90196"/>
              </a:srgbClr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974237" cy="1883918"/>
            </a:xfrm>
            <a:custGeom>
              <a:avLst/>
              <a:gdLst/>
              <a:ahLst/>
              <a:cxnLst/>
              <a:rect r="r" b="b" t="t" l="l"/>
              <a:pathLst>
                <a:path h="1883918" w="11974237">
                  <a:moveTo>
                    <a:pt x="0" y="148082"/>
                  </a:moveTo>
                  <a:cubicBezTo>
                    <a:pt x="0" y="65913"/>
                    <a:pt x="36393" y="0"/>
                    <a:pt x="80912" y="0"/>
                  </a:cubicBezTo>
                  <a:lnTo>
                    <a:pt x="11893310" y="0"/>
                  </a:lnTo>
                  <a:lnTo>
                    <a:pt x="11893310" y="19050"/>
                  </a:lnTo>
                  <a:lnTo>
                    <a:pt x="11893310" y="0"/>
                  </a:lnTo>
                  <a:cubicBezTo>
                    <a:pt x="11937829" y="0"/>
                    <a:pt x="11974237" y="65913"/>
                    <a:pt x="11974237" y="148082"/>
                  </a:cubicBezTo>
                  <a:lnTo>
                    <a:pt x="11963981" y="148082"/>
                  </a:lnTo>
                  <a:lnTo>
                    <a:pt x="11974237" y="148082"/>
                  </a:lnTo>
                  <a:lnTo>
                    <a:pt x="11974237" y="1735836"/>
                  </a:lnTo>
                  <a:lnTo>
                    <a:pt x="11963981" y="1735836"/>
                  </a:lnTo>
                  <a:lnTo>
                    <a:pt x="11974237" y="1735836"/>
                  </a:lnTo>
                  <a:cubicBezTo>
                    <a:pt x="11974237" y="1818005"/>
                    <a:pt x="11937829" y="1883918"/>
                    <a:pt x="11893310" y="1883918"/>
                  </a:cubicBezTo>
                  <a:lnTo>
                    <a:pt x="11893310" y="1864868"/>
                  </a:lnTo>
                  <a:lnTo>
                    <a:pt x="11893310" y="1883918"/>
                  </a:lnTo>
                  <a:lnTo>
                    <a:pt x="80912" y="1883918"/>
                  </a:lnTo>
                  <a:lnTo>
                    <a:pt x="80912" y="1864868"/>
                  </a:lnTo>
                  <a:lnTo>
                    <a:pt x="80912" y="1883918"/>
                  </a:lnTo>
                  <a:cubicBezTo>
                    <a:pt x="36393" y="1883918"/>
                    <a:pt x="0" y="1818005"/>
                    <a:pt x="0" y="1735836"/>
                  </a:cubicBezTo>
                  <a:lnTo>
                    <a:pt x="0" y="148082"/>
                  </a:lnTo>
                  <a:lnTo>
                    <a:pt x="10242" y="148082"/>
                  </a:lnTo>
                  <a:lnTo>
                    <a:pt x="0" y="148082"/>
                  </a:lnTo>
                  <a:moveTo>
                    <a:pt x="20484" y="148082"/>
                  </a:moveTo>
                  <a:lnTo>
                    <a:pt x="20484" y="1735836"/>
                  </a:lnTo>
                  <a:lnTo>
                    <a:pt x="10242" y="1735836"/>
                  </a:lnTo>
                  <a:lnTo>
                    <a:pt x="20484" y="1735836"/>
                  </a:lnTo>
                  <a:cubicBezTo>
                    <a:pt x="20484" y="1796288"/>
                    <a:pt x="47386" y="1845818"/>
                    <a:pt x="80912" y="1845818"/>
                  </a:cubicBezTo>
                  <a:lnTo>
                    <a:pt x="11893310" y="1845818"/>
                  </a:lnTo>
                  <a:cubicBezTo>
                    <a:pt x="11926905" y="1845818"/>
                    <a:pt x="11953739" y="1796288"/>
                    <a:pt x="11953739" y="1735836"/>
                  </a:cubicBezTo>
                  <a:lnTo>
                    <a:pt x="11953739" y="148082"/>
                  </a:lnTo>
                  <a:cubicBezTo>
                    <a:pt x="11953739" y="87630"/>
                    <a:pt x="11926836" y="38100"/>
                    <a:pt x="11893310" y="38100"/>
                  </a:cubicBezTo>
                  <a:lnTo>
                    <a:pt x="80912" y="38100"/>
                  </a:lnTo>
                  <a:lnTo>
                    <a:pt x="80912" y="19050"/>
                  </a:lnTo>
                  <a:lnTo>
                    <a:pt x="80912" y="38100"/>
                  </a:lnTo>
                  <a:cubicBezTo>
                    <a:pt x="47386" y="38100"/>
                    <a:pt x="20484" y="87630"/>
                    <a:pt x="20484" y="148082"/>
                  </a:cubicBezTo>
                  <a:close/>
                </a:path>
              </a:pathLst>
            </a:custGeom>
            <a:solidFill>
              <a:srgbClr val="CECEC9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940421" y="7731628"/>
            <a:ext cx="495458" cy="1327249"/>
            <a:chOff x="0" y="0"/>
            <a:chExt cx="660611" cy="176966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60611" cy="1769618"/>
            </a:xfrm>
            <a:custGeom>
              <a:avLst/>
              <a:gdLst/>
              <a:ahLst/>
              <a:cxnLst/>
              <a:rect r="r" b="b" t="t" l="l"/>
              <a:pathLst>
                <a:path h="1769618" w="660611">
                  <a:moveTo>
                    <a:pt x="0" y="83312"/>
                  </a:moveTo>
                  <a:cubicBezTo>
                    <a:pt x="0" y="37338"/>
                    <a:pt x="20074" y="0"/>
                    <a:pt x="44792" y="0"/>
                  </a:cubicBezTo>
                  <a:lnTo>
                    <a:pt x="615819" y="0"/>
                  </a:lnTo>
                  <a:cubicBezTo>
                    <a:pt x="640536" y="0"/>
                    <a:pt x="660611" y="37338"/>
                    <a:pt x="660611" y="83312"/>
                  </a:cubicBezTo>
                  <a:lnTo>
                    <a:pt x="660611" y="1686306"/>
                  </a:lnTo>
                  <a:cubicBezTo>
                    <a:pt x="660611" y="1732280"/>
                    <a:pt x="640536" y="1769618"/>
                    <a:pt x="615819" y="1769618"/>
                  </a:cubicBezTo>
                  <a:lnTo>
                    <a:pt x="44792" y="1769618"/>
                  </a:lnTo>
                  <a:cubicBezTo>
                    <a:pt x="20074" y="1769618"/>
                    <a:pt x="0" y="1732280"/>
                    <a:pt x="0" y="1686306"/>
                  </a:cubicBezTo>
                  <a:close/>
                </a:path>
              </a:pathLst>
            </a:custGeom>
            <a:solidFill>
              <a:srgbClr val="FFD700"/>
            </a:solidFill>
          </p:spPr>
        </p:sp>
      </p:grpSp>
      <p:sp>
        <p:nvSpPr>
          <p:cNvPr name="Freeform 25" id="25"/>
          <p:cNvSpPr/>
          <p:nvPr/>
        </p:nvSpPr>
        <p:spPr>
          <a:xfrm flipH="false" flipV="false" rot="0">
            <a:off x="10475223" y="2808065"/>
            <a:ext cx="6362150" cy="6250812"/>
          </a:xfrm>
          <a:custGeom>
            <a:avLst/>
            <a:gdLst/>
            <a:ahLst/>
            <a:cxnLst/>
            <a:rect r="r" b="b" t="t" l="l"/>
            <a:pathLst>
              <a:path h="6250812" w="6362150">
                <a:moveTo>
                  <a:pt x="0" y="0"/>
                </a:moveTo>
                <a:lnTo>
                  <a:pt x="6362150" y="0"/>
                </a:lnTo>
                <a:lnTo>
                  <a:pt x="6362150" y="6250812"/>
                </a:lnTo>
                <a:lnTo>
                  <a:pt x="0" y="62508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2105025" y="971550"/>
            <a:ext cx="14077950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80"/>
              </a:lnSpc>
            </a:pPr>
            <a:r>
              <a:rPr lang="en-US" b="true" sz="5400" spc="-135">
                <a:solidFill>
                  <a:srgbClr val="FFD700"/>
                </a:solidFill>
                <a:latin typeface="Gatwick Ultra-Bold"/>
                <a:ea typeface="Gatwick Ultra-Bold"/>
                <a:cs typeface="Gatwick Ultra-Bold"/>
                <a:sym typeface="Gatwick Ultra-Bold"/>
              </a:rPr>
              <a:t>GTSRB — Ge</a:t>
            </a:r>
            <a:r>
              <a:rPr lang="en-US" b="true" sz="5400" spc="-135">
                <a:solidFill>
                  <a:srgbClr val="FFD700"/>
                </a:solidFill>
                <a:latin typeface="Gatwick Ultra-Bold"/>
                <a:ea typeface="Gatwick Ultra-Bold"/>
                <a:cs typeface="Gatwick Ultra-Bold"/>
                <a:sym typeface="Gatwick Ultra-Bold"/>
              </a:rPr>
              <a:t>rman Traffic Sign Recognition Benchmark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92691" y="3373048"/>
            <a:ext cx="185797" cy="363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559743" y="3089085"/>
            <a:ext cx="1548466" cy="36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Overview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559743" y="3539438"/>
            <a:ext cx="819137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Real-world traffic-sign dataset for classification and detection.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92691" y="4987833"/>
            <a:ext cx="185797" cy="363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559743" y="4703870"/>
            <a:ext cx="2277072" cy="36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Scale &amp; Classes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559743" y="5154223"/>
            <a:ext cx="819137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≈ </a:t>
            </a:r>
            <a:r>
              <a:rPr lang="en-US" sz="1812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50k images</a:t>
            </a: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1812" b="true">
                <a:solidFill>
                  <a:srgbClr val="272525"/>
                </a:solidFill>
                <a:latin typeface="Lato Bold"/>
                <a:ea typeface="Lato Bold"/>
                <a:cs typeface="Lato Bold"/>
                <a:sym typeface="Lato Bold"/>
              </a:rPr>
              <a:t>43 classes</a:t>
            </a: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 (multi-condition imaging).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92691" y="6602618"/>
            <a:ext cx="185797" cy="363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559743" y="6318655"/>
            <a:ext cx="2107064" cy="36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Image &amp; Format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559743" y="6769008"/>
            <a:ext cx="819137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PPM images, variable sizes (~15×15 to 250×250); each image contains one sign.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92691" y="8217403"/>
            <a:ext cx="185797" cy="3635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687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4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559743" y="7933440"/>
            <a:ext cx="1548466" cy="366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272525"/>
                </a:solidFill>
                <a:latin typeface="Arimo"/>
                <a:ea typeface="Arimo"/>
                <a:cs typeface="Arimo"/>
                <a:sym typeface="Arimo"/>
              </a:rPr>
              <a:t>Annotations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559743" y="8383793"/>
            <a:ext cx="819137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272525"/>
                </a:solidFill>
                <a:latin typeface="Lato"/>
                <a:ea typeface="Lato"/>
                <a:cs typeface="Lato"/>
                <a:sym typeface="Lato"/>
              </a:rPr>
              <a:t>CSV files per class with image size, bounding-box (ROI) coordinates and ClassId.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DAG3Rj4Ouk0</dc:identifier>
  <dcterms:modified xsi:type="dcterms:W3CDTF">2011-08-01T06:04:30Z</dcterms:modified>
  <cp:revision>1</cp:revision>
  <dc:title>Traffic-Sign-Recognition-Based-on-HOG-Feature-and-SVM.pptx</dc:title>
</cp:coreProperties>
</file>

<file path=docProps/thumbnail.jpeg>
</file>